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sldIdLst>
    <p:sldId id="256" r:id="rId2"/>
    <p:sldId id="257" r:id="rId3"/>
    <p:sldId id="276" r:id="rId4"/>
    <p:sldId id="264" r:id="rId5"/>
    <p:sldId id="273" r:id="rId6"/>
    <p:sldId id="265" r:id="rId7"/>
    <p:sldId id="258" r:id="rId8"/>
    <p:sldId id="259" r:id="rId9"/>
    <p:sldId id="269" r:id="rId10"/>
    <p:sldId id="270" r:id="rId11"/>
    <p:sldId id="271" r:id="rId12"/>
    <p:sldId id="275" r:id="rId13"/>
    <p:sldId id="266" r:id="rId14"/>
    <p:sldId id="267" r:id="rId15"/>
    <p:sldId id="261" r:id="rId16"/>
    <p:sldId id="262" r:id="rId17"/>
    <p:sldId id="274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87034" autoAdjust="0"/>
  </p:normalViewPr>
  <p:slideViewPr>
    <p:cSldViewPr snapToGrid="0" snapToObjects="1">
      <p:cViewPr varScale="1">
        <p:scale>
          <a:sx n="64" d="100"/>
          <a:sy n="64" d="100"/>
        </p:scale>
        <p:origin x="158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7E8E-A9CC-824B-9501-77CAD472D014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D963-8D4A-324F-BEDC-BFB24E84B72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7E8E-A9CC-824B-9501-77CAD472D014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D963-8D4A-324F-BEDC-BFB24E84B72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7E8E-A9CC-824B-9501-77CAD472D014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D963-8D4A-324F-BEDC-BFB24E84B72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7E8E-A9CC-824B-9501-77CAD472D014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D963-8D4A-324F-BEDC-BFB24E84B72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7E8E-A9CC-824B-9501-77CAD472D014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D963-8D4A-324F-BEDC-BFB24E84B7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7E8E-A9CC-824B-9501-77CAD472D014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D963-8D4A-324F-BEDC-BFB24E84B72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7E8E-A9CC-824B-9501-77CAD472D014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D963-8D4A-324F-BEDC-BFB24E84B72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7E8E-A9CC-824B-9501-77CAD472D014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D963-8D4A-324F-BEDC-BFB24E84B72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7E8E-A9CC-824B-9501-77CAD472D014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D963-8D4A-324F-BEDC-BFB24E84B72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7E8E-A9CC-824B-9501-77CAD472D014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D963-8D4A-324F-BEDC-BFB24E84B72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7E8E-A9CC-824B-9501-77CAD472D014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D963-8D4A-324F-BEDC-BFB24E84B72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7E8E-A9CC-824B-9501-77CAD472D014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D963-8D4A-324F-BEDC-BFB24E84B72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7E8E-A9CC-824B-9501-77CAD472D014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D963-8D4A-324F-BEDC-BFB24E84B72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7E8E-A9CC-824B-9501-77CAD472D014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D963-8D4A-324F-BEDC-BFB24E84B7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7E8E-A9CC-824B-9501-77CAD472D014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D963-8D4A-324F-BEDC-BFB24E84B7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7E8E-A9CC-824B-9501-77CAD472D014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D963-8D4A-324F-BEDC-BFB24E84B72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FB597E8E-A9CC-824B-9501-77CAD472D014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E44BD963-8D4A-324F-BEDC-BFB24E84B7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oEq42aKEI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Evolution of Congress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2: Interactions Among the Branches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4" y="381001"/>
            <a:ext cx="845127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dead gazelle…again…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68839"/>
            <a:ext cx="8000999" cy="475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81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Putting this into Political Language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dynamic where members of Congress will push the interests of their political parties is called…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Partisanship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Partisan Politics </a:t>
            </a:r>
            <a:r>
              <a:rPr lang="en-US" dirty="0" smtClean="0"/>
              <a:t>has been at the center of the most recent debates regarding our policy making effectiveness…</a:t>
            </a:r>
          </a:p>
          <a:p>
            <a:pPr marL="0" indent="0">
              <a:buNone/>
            </a:pPr>
            <a:r>
              <a:rPr lang="en-US" dirty="0" smtClean="0"/>
              <a:t>A visual to process:  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985" y="4407107"/>
            <a:ext cx="5401299" cy="238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07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Work of Committees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868774"/>
            <a:ext cx="8001000" cy="4114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process of writing legislation is long, painful, and requires many voices ( 435 in the HOR &amp; 100 in Senate)</a:t>
            </a:r>
          </a:p>
          <a:p>
            <a:r>
              <a:rPr lang="en-US" dirty="0" smtClean="0"/>
              <a:t>To distribute this process, Congress uses the Committee system to remedy this problem of writing legislation </a:t>
            </a:r>
          </a:p>
          <a:p>
            <a:r>
              <a:rPr lang="en-US" dirty="0" smtClean="0"/>
              <a:t>Committees do the following: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Review &amp; edit language of legislation 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hlinkClick r:id="rId2"/>
              </a:rPr>
              <a:t>Hearings (Facebook CEO Mark Zuckerberg on Privacy)</a:t>
            </a: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Oversight 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Report on legislation to the full HOR &amp; Senate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47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V</a:t>
            </a:r>
            <a:r>
              <a:rPr lang="en-US" sz="4400" dirty="0" smtClean="0"/>
              <a:t>. How Power is Decentralized using Committees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HOR	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Committee on Transportation &amp; Energy (Chair)</a:t>
            </a:r>
          </a:p>
          <a:p>
            <a:pPr marL="0" indent="0" algn="ctr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Sub </a:t>
            </a:r>
            <a:r>
              <a:rPr lang="en-US" dirty="0" err="1" smtClean="0">
                <a:solidFill>
                  <a:srgbClr val="0070C0"/>
                </a:solidFill>
              </a:rPr>
              <a:t>Comm</a:t>
            </a:r>
            <a:r>
              <a:rPr lang="en-US" dirty="0" smtClean="0">
                <a:solidFill>
                  <a:srgbClr val="0070C0"/>
                </a:solidFill>
              </a:rPr>
              <a:t> on 	Sub </a:t>
            </a:r>
            <a:r>
              <a:rPr lang="en-US" dirty="0" err="1" smtClean="0">
                <a:solidFill>
                  <a:srgbClr val="0070C0"/>
                </a:solidFill>
              </a:rPr>
              <a:t>Comm</a:t>
            </a:r>
            <a:r>
              <a:rPr lang="en-US" dirty="0" smtClean="0">
                <a:solidFill>
                  <a:srgbClr val="0070C0"/>
                </a:solidFill>
              </a:rPr>
              <a:t> 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Highways (chair)	Nuclear Energy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 smtClean="0"/>
              <a:t>SENATE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Committee on Finance (Chair)</a:t>
            </a:r>
          </a:p>
          <a:p>
            <a:pPr marL="0" indent="0" algn="ctr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Sub </a:t>
            </a:r>
            <a:r>
              <a:rPr lang="en-US" dirty="0" err="1" smtClean="0">
                <a:solidFill>
                  <a:srgbClr val="0070C0"/>
                </a:solidFill>
              </a:rPr>
              <a:t>Comm</a:t>
            </a:r>
            <a:r>
              <a:rPr lang="en-US" dirty="0" smtClean="0">
                <a:solidFill>
                  <a:srgbClr val="0070C0"/>
                </a:solidFill>
              </a:rPr>
              <a:t> on 	Sub </a:t>
            </a:r>
            <a:r>
              <a:rPr lang="en-US" dirty="0" err="1" smtClean="0">
                <a:solidFill>
                  <a:srgbClr val="0070C0"/>
                </a:solidFill>
              </a:rPr>
              <a:t>Comm</a:t>
            </a:r>
            <a:r>
              <a:rPr lang="en-US" dirty="0" smtClean="0">
                <a:solidFill>
                  <a:srgbClr val="0070C0"/>
                </a:solidFill>
              </a:rPr>
              <a:t> on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Banking (Chair)	Mortgages(Chair)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urved Right Arrow 9"/>
          <p:cNvSpPr/>
          <p:nvPr/>
        </p:nvSpPr>
        <p:spPr>
          <a:xfrm flipH="1">
            <a:off x="3328565" y="3395269"/>
            <a:ext cx="164143" cy="41222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Right Arrow 10"/>
          <p:cNvSpPr/>
          <p:nvPr/>
        </p:nvSpPr>
        <p:spPr>
          <a:xfrm>
            <a:off x="1268913" y="3395269"/>
            <a:ext cx="343277" cy="3777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769" y="3232150"/>
            <a:ext cx="36512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576" y="3161644"/>
            <a:ext cx="188913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77" y="4663658"/>
            <a:ext cx="1375147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303" y="4749695"/>
            <a:ext cx="1912666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049" y="4779675"/>
            <a:ext cx="130968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364" y="4779675"/>
            <a:ext cx="180842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26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VI. In come the 70s…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Decentralization </a:t>
            </a:r>
            <a:r>
              <a:rPr lang="en-US" sz="3600" dirty="0"/>
              <a:t>in the 1970s (esp. w/ “Class of ‘74”) </a:t>
            </a:r>
          </a:p>
          <a:p>
            <a:pPr>
              <a:buAutoNum type="arabicPeriod"/>
            </a:pPr>
            <a:r>
              <a:rPr lang="en-US" sz="2800" dirty="0" smtClean="0"/>
              <a:t>Power of individual members over committee</a:t>
            </a:r>
          </a:p>
          <a:p>
            <a:pPr>
              <a:buAutoNum type="arabicPeriod"/>
            </a:pPr>
            <a:r>
              <a:rPr lang="en-US" sz="2800" dirty="0" smtClean="0"/>
              <a:t># of sub committees</a:t>
            </a:r>
          </a:p>
          <a:p>
            <a:pPr>
              <a:buAutoNum type="arabicPeriod"/>
            </a:pPr>
            <a:r>
              <a:rPr lang="en-US" sz="2800" dirty="0" smtClean="0"/>
              <a:t>Power of Subcommittee Chairmen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991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495" y="271109"/>
            <a:ext cx="8229600" cy="63845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 VII. Development in 90s (More decentralization)</a:t>
            </a:r>
          </a:p>
          <a:p>
            <a:pPr marL="1771650" lvl="3" indent="-514350">
              <a:buFont typeface="+mj-lt"/>
              <a:buAutoNum type="arabicPeriod"/>
            </a:pPr>
            <a:r>
              <a:rPr lang="en-US" sz="3200" dirty="0" smtClean="0"/>
              <a:t>Election of the 104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Congress (94-96)-Republican take over of Congress</a:t>
            </a:r>
          </a:p>
          <a:p>
            <a:pPr marL="1771650" lvl="3" indent="-514350">
              <a:buFont typeface="+mj-lt"/>
              <a:buAutoNum type="arabicPeriod"/>
            </a:pPr>
            <a:r>
              <a:rPr lang="en-US" sz="3200" dirty="0" smtClean="0"/>
              <a:t>Leadership under Speaker Gingrich</a:t>
            </a:r>
          </a:p>
          <a:p>
            <a:pPr marL="1771650" lvl="3" indent="-514350">
              <a:buFont typeface="+mj-lt"/>
              <a:buAutoNum type="arabicPeriod"/>
            </a:pPr>
            <a:r>
              <a:rPr lang="en-US" sz="3200" dirty="0" smtClean="0"/>
              <a:t> Under Gingrich 2 things changed: </a:t>
            </a:r>
          </a:p>
          <a:p>
            <a:pPr marL="1257300" lvl="3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a. </a:t>
            </a:r>
            <a:r>
              <a:rPr lang="en-US" sz="3200" dirty="0"/>
              <a:t>T</a:t>
            </a:r>
            <a:r>
              <a:rPr lang="en-US" sz="3200" dirty="0" smtClean="0"/>
              <a:t>erm limits for committee chairman (1 term for 6 </a:t>
            </a:r>
            <a:r>
              <a:rPr lang="en-US" sz="3200" dirty="0" err="1" smtClean="0"/>
              <a:t>yrs</a:t>
            </a:r>
            <a:r>
              <a:rPr lang="en-US" sz="3200" dirty="0" smtClean="0"/>
              <a:t>)</a:t>
            </a:r>
          </a:p>
          <a:p>
            <a:pPr marL="1257300" lvl="3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b. Senior Republicans</a:t>
            </a:r>
          </a:p>
          <a:p>
            <a:pPr marL="1257300" lvl="3" indent="0">
              <a:buNone/>
            </a:pPr>
            <a:r>
              <a:rPr lang="en-US" sz="3200" dirty="0"/>
              <a:t>r</a:t>
            </a:r>
            <a:r>
              <a:rPr lang="en-US" sz="3200" dirty="0" smtClean="0"/>
              <a:t>eplaced by younger Reps</a:t>
            </a:r>
          </a:p>
          <a:p>
            <a:pPr marL="1257300" lvl="3" indent="0">
              <a:buNone/>
            </a:pPr>
            <a:r>
              <a:rPr lang="en-US" sz="3200" dirty="0"/>
              <a:t>f</a:t>
            </a:r>
            <a:r>
              <a:rPr lang="en-US" sz="3200" dirty="0" smtClean="0"/>
              <a:t>or Chairs on </a:t>
            </a:r>
            <a:r>
              <a:rPr lang="en-US" sz="3200" dirty="0" err="1" smtClean="0"/>
              <a:t>Comms</a:t>
            </a:r>
            <a:endParaRPr lang="en-US" sz="3200" dirty="0" smtClean="0"/>
          </a:p>
          <a:p>
            <a:pPr marL="1257300" lvl="3" indent="0">
              <a:buNone/>
            </a:pPr>
            <a:r>
              <a:rPr lang="en-US" sz="3200" dirty="0"/>
              <a:t>	</a:t>
            </a:r>
            <a:endParaRPr lang="en-US" sz="3200" dirty="0" smtClean="0"/>
          </a:p>
        </p:txBody>
      </p:sp>
      <p:pic>
        <p:nvPicPr>
          <p:cNvPr id="4" name="Picture 3" descr="newt-gingrich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830" y="4430701"/>
            <a:ext cx="2563315" cy="1621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495" y="606778"/>
            <a:ext cx="8229600" cy="59690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/>
              <a:t> VIII. Congress Under Democrat Control 2006-2010</a:t>
            </a:r>
          </a:p>
          <a:p>
            <a:pPr marL="0" indent="0">
              <a:buNone/>
            </a:pPr>
            <a:r>
              <a:rPr lang="en-US" sz="3000" dirty="0" smtClean="0"/>
              <a:t>Speaker Pelosi’s “Hundred Congress” of 2007: In the first 100 days of the 110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Congress did:</a:t>
            </a:r>
          </a:p>
          <a:p>
            <a:pPr marL="1543050" lvl="2" indent="-514350">
              <a:buFont typeface="Wingdings" charset="2"/>
              <a:buChar char="§"/>
            </a:pPr>
            <a:r>
              <a:rPr lang="en-US" sz="2800" dirty="0" smtClean="0"/>
              <a:t>House voted to raise the fed. minimum wage</a:t>
            </a:r>
          </a:p>
          <a:p>
            <a:pPr marL="1543050" lvl="2" indent="-514350">
              <a:buFont typeface="Wingdings" charset="2"/>
              <a:buChar char="§"/>
            </a:pPr>
            <a:r>
              <a:rPr lang="en-US" sz="2800" dirty="0" smtClean="0"/>
              <a:t>Allow federally funded embryonic stem cell research</a:t>
            </a:r>
          </a:p>
          <a:p>
            <a:pPr marL="1543050" lvl="2" indent="-514350">
              <a:buFont typeface="Wingdings" charset="2"/>
              <a:buChar char="§"/>
            </a:pPr>
            <a:r>
              <a:rPr lang="en-US" sz="2800" dirty="0" smtClean="0"/>
              <a:t>Implement recommendations of 9/11 commission</a:t>
            </a:r>
          </a:p>
          <a:p>
            <a:pPr marL="1543050" lvl="2" indent="-514350">
              <a:buFont typeface="Wingdings" charset="2"/>
              <a:buChar char="§"/>
            </a:pPr>
            <a:r>
              <a:rPr lang="en-US" sz="2800" dirty="0" smtClean="0"/>
              <a:t>Cut student loan rates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1" y="2855929"/>
            <a:ext cx="1259174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Leadership &amp; Partisanship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2">
              <a:spcAft>
                <a:spcPts val="2000"/>
              </a:spcAft>
            </a:pPr>
            <a:r>
              <a:rPr lang="en-US" sz="2400" dirty="0"/>
              <a:t>How </a:t>
            </a:r>
            <a:r>
              <a:rPr lang="en-US" sz="2400" dirty="0" smtClean="0"/>
              <a:t>can </a:t>
            </a:r>
            <a:r>
              <a:rPr lang="en-US" sz="2400" dirty="0"/>
              <a:t>leadership and partisanship affect the way Congress looks and acts</a:t>
            </a:r>
            <a:r>
              <a:rPr lang="en-US" sz="2400" dirty="0" smtClean="0"/>
              <a:t>?</a:t>
            </a:r>
          </a:p>
          <a:p>
            <a:pPr marL="0" lvl="2" indent="0">
              <a:spcAft>
                <a:spcPts val="2000"/>
              </a:spcAft>
              <a:buNone/>
            </a:pPr>
            <a:r>
              <a:rPr lang="en-US" sz="2400" dirty="0" smtClean="0"/>
              <a:t>For example: </a:t>
            </a:r>
          </a:p>
          <a:p>
            <a:pPr marL="0" lvl="2" indent="0">
              <a:spcAft>
                <a:spcPts val="2000"/>
              </a:spcAft>
              <a:buNone/>
            </a:pPr>
            <a:r>
              <a:rPr lang="en-US" sz="2400" dirty="0" smtClean="0"/>
              <a:t>Former Speaker of the House “The Boehner” wants to block President Obama’s plan to continue funding Planned Parenthood (controversy over abortions and use of embryonic stem cells [an issue Republicans are against]. </a:t>
            </a:r>
          </a:p>
          <a:p>
            <a:pPr marL="0" lvl="2" indent="0">
              <a:spcAft>
                <a:spcPts val="2000"/>
              </a:spcAft>
              <a:buNone/>
            </a:pPr>
            <a:r>
              <a:rPr lang="en-US" sz="2400" dirty="0" smtClean="0"/>
              <a:t>What role does the “Boehner” and partisanship play in this scenario?</a:t>
            </a:r>
          </a:p>
          <a:p>
            <a:pPr marL="0" lvl="2" indent="0">
              <a:spcAft>
                <a:spcPts val="2000"/>
              </a:spcAft>
              <a:buNone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61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Knowledge 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en-US" sz="2900" dirty="0" smtClean="0"/>
              <a:t>Identify and </a:t>
            </a:r>
            <a:r>
              <a:rPr lang="en-US" sz="2900" smtClean="0"/>
              <a:t>describeTWO</a:t>
            </a:r>
            <a:r>
              <a:rPr lang="en-US" sz="2900" dirty="0" smtClean="0"/>
              <a:t> ways the Congress has moved to become more Democratic since the “Original Constitution”</a:t>
            </a:r>
          </a:p>
          <a:p>
            <a:pPr>
              <a:buFont typeface="+mj-lt"/>
              <a:buAutoNum type="arabicPeriod"/>
            </a:pPr>
            <a:r>
              <a:rPr lang="en-US" sz="2900" dirty="0" smtClean="0"/>
              <a:t>Select ONE of the following and explain how it demonstrates the movement towards Decentralization</a:t>
            </a:r>
          </a:p>
          <a:p>
            <a:r>
              <a:rPr lang="en-US" sz="2900" dirty="0" smtClean="0"/>
              <a:t>Committee System of the 1970s</a:t>
            </a:r>
          </a:p>
          <a:p>
            <a:r>
              <a:rPr lang="en-US" sz="2900" dirty="0" smtClean="0"/>
              <a:t>Contract with America 1994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001000" cy="1143000"/>
          </a:xfrm>
        </p:spPr>
        <p:txBody>
          <a:bodyPr/>
          <a:lstStyle/>
          <a:p>
            <a:pPr algn="l"/>
            <a:r>
              <a:rPr lang="en-US" dirty="0" smtClean="0"/>
              <a:t>I. Intention of Founders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8000"/>
            <a:ext cx="8229600" cy="50800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Fear of excessive power concentrated in single institution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Fear of mob rule by impassioned majority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Concern about manner of </a:t>
            </a:r>
            <a:r>
              <a:rPr lang="en-US" sz="2800" dirty="0" smtClean="0">
                <a:solidFill>
                  <a:srgbClr val="FF0000"/>
                </a:solidFill>
              </a:rPr>
              <a:t>representation</a:t>
            </a:r>
            <a:r>
              <a:rPr lang="en-US" sz="2800" dirty="0" smtClean="0"/>
              <a:t> in Congress</a:t>
            </a:r>
          </a:p>
          <a:p>
            <a:pPr marL="0" indent="0">
              <a:buNone/>
            </a:pPr>
            <a:r>
              <a:rPr lang="en-US" sz="2800" dirty="0" smtClean="0"/>
              <a:t>*</a:t>
            </a:r>
            <a:r>
              <a:rPr lang="en-US" sz="2800" i="1" dirty="0" smtClean="0"/>
              <a:t>Note- As you study this, you MUST</a:t>
            </a:r>
          </a:p>
          <a:p>
            <a:pPr marL="0" indent="0">
              <a:buNone/>
            </a:pPr>
            <a:r>
              <a:rPr lang="en-US" sz="2800" i="1" dirty="0" smtClean="0"/>
              <a:t>Be able to recognize where this is </a:t>
            </a:r>
          </a:p>
          <a:p>
            <a:pPr marL="0" indent="0">
              <a:buNone/>
            </a:pPr>
            <a:r>
              <a:rPr lang="en-US" sz="2800" i="1" dirty="0" smtClean="0"/>
              <a:t>Present in design </a:t>
            </a:r>
            <a:endParaRPr lang="en-US" sz="2800" dirty="0" smtClean="0"/>
          </a:p>
        </p:txBody>
      </p:sp>
      <p:pic>
        <p:nvPicPr>
          <p:cNvPr id="4" name="Picture 3" descr="SigningConstitutionPaint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298" y="164696"/>
            <a:ext cx="1978701" cy="1613304"/>
          </a:xfrm>
          <a:prstGeom prst="rect">
            <a:avLst/>
          </a:prstGeom>
        </p:spPr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262" y="4053315"/>
            <a:ext cx="2833122" cy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Recognizing Intent in Design &amp; Application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Half Dome-Yosemite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84262" y="2638424"/>
            <a:ext cx="3457758" cy="3400425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Wilshire Grand Hotel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22825" y="2638423"/>
            <a:ext cx="374967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3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85495"/>
            <a:ext cx="8001000" cy="6249787"/>
          </a:xfrm>
        </p:spPr>
        <p:txBody>
          <a:bodyPr/>
          <a:lstStyle/>
          <a:p>
            <a:pPr marL="514350" indent="-514350">
              <a:buFont typeface="+mj-lt"/>
              <a:buAutoNum type="alphaUcPeriod" startAt="4"/>
            </a:pPr>
            <a:r>
              <a:rPr lang="en-US" sz="3500" dirty="0" smtClean="0"/>
              <a:t>Solutions to these concerns: bicameral legislature </a:t>
            </a:r>
          </a:p>
          <a:p>
            <a:pPr marL="514350" indent="-514350">
              <a:buFont typeface="+mj-lt"/>
              <a:buAutoNum type="alphaUcPeriod" startAt="4"/>
            </a:pPr>
            <a:r>
              <a:rPr lang="en-US" sz="3500" dirty="0" smtClean="0"/>
              <a:t>Belief that Congress would be dominant branch of </a:t>
            </a:r>
            <a:r>
              <a:rPr lang="en-US" sz="3500" dirty="0" err="1" smtClean="0"/>
              <a:t>gov’t</a:t>
            </a:r>
            <a:r>
              <a:rPr lang="en-US" sz="3500" dirty="0" smtClean="0"/>
              <a:t> </a:t>
            </a:r>
          </a:p>
          <a:p>
            <a:endParaRPr lang="en-US" dirty="0"/>
          </a:p>
        </p:txBody>
      </p:sp>
      <p:pic>
        <p:nvPicPr>
          <p:cNvPr id="5" name="Picture 4" descr="m1g_Cong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62" y="3078683"/>
            <a:ext cx="3774120" cy="317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931" y="2939327"/>
            <a:ext cx="2143125" cy="152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630" y="2854035"/>
            <a:ext cx="2143125" cy="166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435" y="4749356"/>
            <a:ext cx="2214207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32753" y="2569995"/>
            <a:ext cx="1981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HOUSE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45574" y="2471606"/>
            <a:ext cx="1588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SENATE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95630" y="5216577"/>
            <a:ext cx="1738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Passions of the people are cooled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950" y="328185"/>
            <a:ext cx="8576201" cy="6135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II. Development in the Senate towards Democratization</a:t>
            </a:r>
          </a:p>
          <a:p>
            <a:pPr marL="1771650" lvl="3" indent="-514350">
              <a:buFont typeface="+mj-lt"/>
              <a:buAutoNum type="arabicPeriod"/>
            </a:pPr>
            <a:r>
              <a:rPr lang="en-US" sz="3200" dirty="0" smtClean="0"/>
              <a:t>Democratization of Senate passage of the </a:t>
            </a:r>
            <a:r>
              <a:rPr lang="en-US" sz="3200" dirty="0" smtClean="0">
                <a:solidFill>
                  <a:srgbClr val="FF0000"/>
                </a:solidFill>
              </a:rPr>
              <a:t>17</a:t>
            </a:r>
            <a:r>
              <a:rPr lang="en-US" sz="3200" baseline="30000" dirty="0" smtClean="0">
                <a:solidFill>
                  <a:srgbClr val="FF0000"/>
                </a:solidFill>
              </a:rPr>
              <a:t>th</a:t>
            </a:r>
            <a:r>
              <a:rPr lang="en-US" sz="3200" dirty="0" smtClean="0">
                <a:solidFill>
                  <a:srgbClr val="FF0000"/>
                </a:solidFill>
              </a:rPr>
              <a:t> amendment </a:t>
            </a:r>
            <a:r>
              <a:rPr lang="en-US" sz="3200" dirty="0">
                <a:solidFill>
                  <a:srgbClr val="FF0000"/>
                </a:solidFill>
              </a:rPr>
              <a:t>→</a:t>
            </a:r>
            <a:r>
              <a:rPr lang="en-US" sz="3200" dirty="0" smtClean="0">
                <a:solidFill>
                  <a:srgbClr val="FF0000"/>
                </a:solidFill>
              </a:rPr>
              <a:t> direct election of senators </a:t>
            </a:r>
            <a:r>
              <a:rPr lang="en-US" sz="4000" dirty="0" smtClean="0">
                <a:solidFill>
                  <a:srgbClr val="000000"/>
                </a:solidFill>
              </a:rPr>
              <a:t/>
            </a:r>
            <a:br>
              <a:rPr lang="en-US" sz="4000" dirty="0" smtClean="0">
                <a:solidFill>
                  <a:srgbClr val="00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>       	</a:t>
            </a:r>
            <a:endParaRPr lang="en-US" sz="4000" dirty="0"/>
          </a:p>
        </p:txBody>
      </p:sp>
      <p:pic>
        <p:nvPicPr>
          <p:cNvPr id="4" name="Picture 3" descr="Sen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195" y="3552961"/>
            <a:ext cx="4377689" cy="291085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50" y="3681360"/>
            <a:ext cx="2609850" cy="145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072984" y="4402562"/>
            <a:ext cx="1193241" cy="3467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34" y="5181600"/>
            <a:ext cx="2724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354810" y="5753100"/>
            <a:ext cx="629587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72984" y="3681360"/>
            <a:ext cx="1193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O.G.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3896" y="5181600"/>
            <a:ext cx="91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17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A.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1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Chickety</a:t>
            </a:r>
            <a:r>
              <a:rPr lang="en-US" dirty="0" smtClean="0"/>
              <a:t> Check </a:t>
            </a:r>
            <a:r>
              <a:rPr lang="en-US" dirty="0" err="1" smtClean="0"/>
              <a:t>Yo</a:t>
            </a:r>
            <a:r>
              <a:rPr lang="en-US" dirty="0" smtClean="0"/>
              <a:t> Self…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How is the HOR elected?</a:t>
            </a:r>
          </a:p>
          <a:p>
            <a:r>
              <a:rPr lang="en-US" sz="2400" dirty="0" smtClean="0"/>
              <a:t>How was the senate elected under OG </a:t>
            </a:r>
            <a:r>
              <a:rPr lang="en-US" sz="2400" dirty="0" err="1" smtClean="0"/>
              <a:t>Const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How is </a:t>
            </a:r>
            <a:r>
              <a:rPr lang="en-US" sz="2400" dirty="0" err="1" smtClean="0"/>
              <a:t>Sen</a:t>
            </a:r>
            <a:r>
              <a:rPr lang="en-US" sz="2400" dirty="0" smtClean="0"/>
              <a:t> elected now? What changed it?</a:t>
            </a:r>
            <a:endParaRPr lang="en-US" sz="2400" dirty="0"/>
          </a:p>
          <a:p>
            <a:r>
              <a:rPr lang="en-US" sz="2400" dirty="0" smtClean="0"/>
              <a:t>How does the “Hot Coffee-Saucer” analogy calm the passions of the people?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2" y="2173613"/>
            <a:ext cx="3449782" cy="347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72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III. Conflict over distribution of power in the Congress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4999"/>
            <a:ext cx="8115300" cy="431624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000" dirty="0" smtClean="0"/>
              <a:t>Basic conflict: Centralization v. Decentralization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000" b="1" u="sng" dirty="0" smtClean="0"/>
              <a:t>Centralization</a:t>
            </a:r>
            <a:r>
              <a:rPr lang="en-US" sz="3000" dirty="0" smtClean="0"/>
              <a:t> would allow </a:t>
            </a:r>
            <a:r>
              <a:rPr lang="en-US" sz="3000" b="1" u="sng" dirty="0" smtClean="0"/>
              <a:t>Congress to act quickly and decisively,</a:t>
            </a:r>
            <a:r>
              <a:rPr lang="en-US" sz="3000" dirty="0" smtClean="0"/>
              <a:t> but at the expense of individual members and the constituents whom they represent. </a:t>
            </a:r>
            <a:endParaRPr lang="en-US" sz="3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89" y="490350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flipV="1">
            <a:off x="5943599" y="5422688"/>
            <a:ext cx="712034" cy="625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179" y="4903501"/>
            <a:ext cx="1863621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934"/>
            <a:ext cx="8229600" cy="502108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 startAt="3"/>
            </a:pPr>
            <a:r>
              <a:rPr lang="en-US" sz="3000" b="1" u="sng" dirty="0" smtClean="0"/>
              <a:t>Decentralization</a:t>
            </a:r>
            <a:r>
              <a:rPr lang="en-US" sz="3000" dirty="0" smtClean="0"/>
              <a:t> would </a:t>
            </a:r>
            <a:r>
              <a:rPr lang="en-US" sz="3000" b="1" u="sng" dirty="0" smtClean="0"/>
              <a:t>protect and enhance </a:t>
            </a:r>
            <a:r>
              <a:rPr lang="en-US" sz="3000" dirty="0" smtClean="0"/>
              <a:t>the interests of </a:t>
            </a:r>
            <a:r>
              <a:rPr lang="en-US" sz="3000" b="1" u="sng" dirty="0" smtClean="0"/>
              <a:t>individual members </a:t>
            </a:r>
            <a:r>
              <a:rPr lang="en-US" sz="3000" dirty="0" smtClean="0"/>
              <a:t>and their constituents, but would </a:t>
            </a:r>
            <a:r>
              <a:rPr lang="en-US" sz="3000" b="1" u="sng" dirty="0" smtClean="0"/>
              <a:t>prevent Congress from acting quickly and decisively</a:t>
            </a:r>
            <a:r>
              <a:rPr lang="en-US" sz="3000" dirty="0" smtClean="0"/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32157"/>
            <a:ext cx="2994051" cy="203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616142" y="5658238"/>
            <a:ext cx="1424066" cy="302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556" y="4189880"/>
            <a:ext cx="3414244" cy="231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IV. Breaking Down the Power Struggle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 to our example for majority rule…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When groups of people have a particular perspective and goal to achieve…what do they do as a group?</a:t>
            </a:r>
          </a:p>
          <a:p>
            <a:r>
              <a:rPr lang="en-US" dirty="0" smtClean="0"/>
              <a:t>This is called being </a:t>
            </a:r>
            <a:r>
              <a:rPr lang="en-US" sz="2800" dirty="0" smtClean="0">
                <a:solidFill>
                  <a:srgbClr val="FF0000"/>
                </a:solidFill>
              </a:rPr>
              <a:t>partisan</a:t>
            </a:r>
            <a:r>
              <a:rPr lang="en-US" dirty="0" smtClean="0"/>
              <a:t>…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425013"/>
            <a:ext cx="2281940" cy="200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62925" y="3162925"/>
            <a:ext cx="1424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VS.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990" y="2531387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59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40541</TotalTime>
  <Words>661</Words>
  <Application>Microsoft Office PowerPoint</Application>
  <PresentationFormat>On-screen Show (4:3)</PresentationFormat>
  <Paragraphs>94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Calisto MT</vt:lpstr>
      <vt:lpstr>Mistral</vt:lpstr>
      <vt:lpstr>Wingdings</vt:lpstr>
      <vt:lpstr>Wingdings 2</vt:lpstr>
      <vt:lpstr>Travelogue</vt:lpstr>
      <vt:lpstr>Evolution of Congress</vt:lpstr>
      <vt:lpstr>I. Intention of Founders</vt:lpstr>
      <vt:lpstr>Recognizing Intent in Design &amp; Application</vt:lpstr>
      <vt:lpstr>PowerPoint Presentation</vt:lpstr>
      <vt:lpstr>PowerPoint Presentation</vt:lpstr>
      <vt:lpstr>Chickety Check Yo Self…</vt:lpstr>
      <vt:lpstr>III. Conflict over distribution of power in the Congress</vt:lpstr>
      <vt:lpstr>PowerPoint Presentation</vt:lpstr>
      <vt:lpstr>IV. Breaking Down the Power Struggle</vt:lpstr>
      <vt:lpstr>Our dead gazelle…again…</vt:lpstr>
      <vt:lpstr>Putting this into Political Language</vt:lpstr>
      <vt:lpstr>The Work of Committees</vt:lpstr>
      <vt:lpstr>V. How Power is Decentralized using Committees</vt:lpstr>
      <vt:lpstr>VI. In come the 70s…</vt:lpstr>
      <vt:lpstr>PowerPoint Presentation</vt:lpstr>
      <vt:lpstr>PowerPoint Presentation</vt:lpstr>
      <vt:lpstr>Processing Leadership &amp; Partisanship</vt:lpstr>
      <vt:lpstr>Essential Knowledge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of Congress</dc:title>
  <dc:creator>Maria Chavez</dc:creator>
  <cp:lastModifiedBy>Paul Morgana</cp:lastModifiedBy>
  <cp:revision>46</cp:revision>
  <dcterms:created xsi:type="dcterms:W3CDTF">2013-07-03T21:12:54Z</dcterms:created>
  <dcterms:modified xsi:type="dcterms:W3CDTF">2020-01-05T20:38:39Z</dcterms:modified>
</cp:coreProperties>
</file>