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68" r:id="rId3"/>
    <p:sldId id="257" r:id="rId4"/>
    <p:sldId id="266" r:id="rId5"/>
    <p:sldId id="267" r:id="rId6"/>
    <p:sldId id="258" r:id="rId7"/>
    <p:sldId id="259" r:id="rId8"/>
    <p:sldId id="269" r:id="rId9"/>
    <p:sldId id="260" r:id="rId10"/>
    <p:sldId id="261" r:id="rId11"/>
    <p:sldId id="262" r:id="rId12"/>
    <p:sldId id="263" r:id="rId13"/>
    <p:sldId id="270" r:id="rId14"/>
    <p:sldId id="271" r:id="rId15"/>
    <p:sldId id="272" r:id="rId16"/>
    <p:sldId id="273" r:id="rId17"/>
    <p:sldId id="274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 snapToObjects="1"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B9CF66-D285-594E-9BC8-20CEFA4B3A4A}" type="datetimeFigureOut">
              <a:rPr lang="en-US" smtClean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9475CD0-D5C5-AA45-8080-F18C6C43D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UTMcz0x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votesmart.org/interest-groups#.Vmb39biDGk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Interest Groups</a:t>
            </a:r>
            <a:r>
              <a:rPr lang="en-US"/>
              <a:t>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Reasons </a:t>
            </a:r>
            <a:r>
              <a:rPr lang="en-US"/>
              <a:t>for </a:t>
            </a:r>
            <a:r>
              <a:rPr lang="en-US" smtClean="0"/>
              <a:t>Growth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Unit 5: Political Participation </a:t>
            </a:r>
          </a:p>
          <a:p>
            <a:r>
              <a:rPr lang="en-US" sz="2800" dirty="0" smtClean="0"/>
              <a:t>Unit 2: Branches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1" y="4717292"/>
            <a:ext cx="22860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077" y="4964942"/>
            <a:ext cx="3313846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995" y="4736342"/>
            <a:ext cx="2581275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6"/>
          <p:cNvSpPr>
            <a:spLocks noGrp="1"/>
          </p:cNvSpPr>
          <p:nvPr>
            <p:ph idx="1"/>
          </p:nvPr>
        </p:nvSpPr>
        <p:spPr>
          <a:xfrm>
            <a:off x="457200" y="1178970"/>
            <a:ext cx="8229600" cy="491386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lphaUcPeriod"/>
            </a:pPr>
            <a:r>
              <a:rPr lang="en-US" sz="3892" dirty="0" smtClean="0"/>
              <a:t>Econ </a:t>
            </a:r>
            <a:r>
              <a:rPr lang="en-US" sz="3892" dirty="0"/>
              <a:t>developments, i.e. farm problems in </a:t>
            </a:r>
            <a:r>
              <a:rPr lang="en-US" sz="3892" dirty="0" smtClean="0"/>
              <a:t>30s </a:t>
            </a:r>
            <a:r>
              <a:rPr lang="en-US" sz="3892" dirty="0"/>
              <a:t>(dust bowl</a:t>
            </a:r>
            <a:r>
              <a:rPr lang="en-US" sz="3892" dirty="0" smtClean="0"/>
              <a:t>)</a:t>
            </a:r>
          </a:p>
          <a:p>
            <a:pPr marL="514350" indent="-514350">
              <a:buAutoNum type="alphaUcPeriod"/>
            </a:pPr>
            <a:r>
              <a:rPr lang="en-US" sz="3892" dirty="0" smtClean="0"/>
              <a:t> Gov’t </a:t>
            </a:r>
            <a:r>
              <a:rPr lang="en-US" sz="3892" dirty="0"/>
              <a:t>policies: </a:t>
            </a:r>
            <a:r>
              <a:rPr lang="en-US" sz="3892" dirty="0" smtClean="0"/>
              <a:t>gov’t </a:t>
            </a:r>
            <a:r>
              <a:rPr lang="en-US" sz="3892" dirty="0"/>
              <a:t>creates agency </a:t>
            </a:r>
            <a:r>
              <a:rPr lang="en-US" sz="3892" dirty="0">
                <a:sym typeface="Wingdings"/>
              </a:rPr>
              <a:t></a:t>
            </a:r>
            <a:r>
              <a:rPr lang="en-US" sz="3892" dirty="0"/>
              <a:t> entry pt for IG; i.e. New Deal &amp; Great Society created many agencies </a:t>
            </a:r>
            <a:r>
              <a:rPr lang="en-US" sz="3892" dirty="0">
                <a:sym typeface="Wingdings"/>
              </a:rPr>
              <a:t></a:t>
            </a:r>
            <a:r>
              <a:rPr lang="en-US" sz="3892" dirty="0"/>
              <a:t> more IG needed to save stake in agencies</a:t>
            </a:r>
            <a:endParaRPr lang="en-US" sz="3892" dirty="0" smtClean="0"/>
          </a:p>
          <a:p>
            <a:pPr>
              <a:buNone/>
            </a:pPr>
            <a:r>
              <a:rPr lang="en-US" sz="3892" dirty="0" smtClean="0"/>
              <a:t>C</a:t>
            </a:r>
            <a:r>
              <a:rPr lang="en-US" sz="3892" dirty="0"/>
              <a:t>.  Diversity of population:  social, racial, economic, geographic differences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7950"/>
            <a:ext cx="8229600" cy="559821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lphaUcPeriod" startAt="4"/>
            </a:pPr>
            <a:r>
              <a:rPr lang="en-US" sz="3600" dirty="0"/>
              <a:t>Diffusion of power in </a:t>
            </a:r>
            <a:r>
              <a:rPr lang="en-US" sz="3600" dirty="0" smtClean="0"/>
              <a:t>gov’t </a:t>
            </a:r>
            <a:r>
              <a:rPr lang="en-US" sz="3600" dirty="0" smtClean="0">
                <a:sym typeface="Wingdings"/>
              </a:rPr>
              <a:t></a:t>
            </a:r>
            <a:r>
              <a:rPr lang="en-US" sz="3600" dirty="0" smtClean="0"/>
              <a:t> </a:t>
            </a:r>
            <a:r>
              <a:rPr lang="en-US" sz="3600" dirty="0"/>
              <a:t>pwr shared by</a:t>
            </a:r>
            <a:r>
              <a:rPr lang="en-US" sz="3600" dirty="0" smtClean="0"/>
              <a:t> many = many </a:t>
            </a:r>
            <a:r>
              <a:rPr lang="en-US" sz="3600" dirty="0"/>
              <a:t>places for groups to argue</a:t>
            </a:r>
            <a:r>
              <a:rPr lang="en-US" sz="3600" dirty="0" smtClean="0"/>
              <a:t> their particular case 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3600" dirty="0">
                <a:solidFill>
                  <a:srgbClr val="FF0000"/>
                </a:solidFill>
              </a:rPr>
              <a:t>Weakness of pol. parties: when parties not able to get things done, IGs have filled shoes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3600" dirty="0"/>
              <a:t>Reforms of 1970s:</a:t>
            </a:r>
            <a:r>
              <a:rPr lang="en-US" sz="3600" dirty="0" smtClean="0"/>
              <a:t> opened </a:t>
            </a:r>
            <a:r>
              <a:rPr lang="en-US" sz="3600" dirty="0"/>
              <a:t>up lobbying process i.e. FECA and rise of </a:t>
            </a:r>
            <a:r>
              <a:rPr lang="en-US" sz="3600" dirty="0" smtClean="0"/>
              <a:t>PACs, also BCRA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6370"/>
            <a:ext cx="8229600" cy="452596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lphaUcPeriod" startAt="7"/>
            </a:pPr>
            <a:r>
              <a:rPr lang="en-US" sz="3600" dirty="0"/>
              <a:t>IG formed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more IGs to counter it</a:t>
            </a: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lphaUcPeriod" startAt="7"/>
            </a:pPr>
            <a:r>
              <a:rPr lang="en-US" sz="3600" dirty="0"/>
              <a:t>Technology</a:t>
            </a:r>
            <a:r>
              <a:rPr lang="en-US" sz="3600" dirty="0" smtClean="0"/>
              <a:t>: </a:t>
            </a:r>
            <a:r>
              <a:rPr lang="en-US" sz="3600" dirty="0"/>
              <a:t>computerized mailing lists to get $, open </a:t>
            </a:r>
            <a:r>
              <a:rPr lang="en-US" sz="3600" dirty="0" smtClean="0"/>
              <a:t>communications</a:t>
            </a:r>
          </a:p>
          <a:p>
            <a:pPr marL="514350" indent="-514350">
              <a:buFont typeface="+mj-lt"/>
              <a:buAutoNum type="alphaUcPeriod" startAt="7"/>
            </a:pPr>
            <a:r>
              <a:rPr lang="en-US" sz="3600" dirty="0" smtClean="0"/>
              <a:t>Campaign Donations i.e. PACs has changed the game and influence of IGs in American politics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Tactics/Strategies of IGs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63" y="1596980"/>
            <a:ext cx="7508383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6826"/>
            <a:ext cx="8229600" cy="4568549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en-US" sz="3300" dirty="0"/>
              <a:t>Use of mass </a:t>
            </a:r>
            <a:r>
              <a:rPr lang="en-US" sz="3300" dirty="0" smtClean="0"/>
              <a:t>media &amp; social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Boycotting: Examples</a:t>
            </a:r>
          </a:p>
          <a:p>
            <a:r>
              <a:rPr lang="en-US" sz="3300" dirty="0" smtClean="0"/>
              <a:t>NOW’S </a:t>
            </a:r>
            <a:r>
              <a:rPr lang="en-US" sz="3300" dirty="0"/>
              <a:t>boycott of </a:t>
            </a:r>
            <a:r>
              <a:rPr lang="en-US" sz="3300" dirty="0" smtClean="0"/>
              <a:t>states that </a:t>
            </a:r>
            <a:r>
              <a:rPr lang="en-US" sz="3300" dirty="0"/>
              <a:t>didn’t ratify ERA, </a:t>
            </a:r>
            <a:endParaRPr lang="en-US" sz="3300" dirty="0" smtClean="0"/>
          </a:p>
          <a:p>
            <a:r>
              <a:rPr lang="en-US" sz="3300" dirty="0"/>
              <a:t>C</a:t>
            </a:r>
            <a:r>
              <a:rPr lang="en-US" sz="3300" dirty="0" smtClean="0"/>
              <a:t>ivil </a:t>
            </a:r>
            <a:r>
              <a:rPr lang="en-US" sz="3300" dirty="0"/>
              <a:t>rights </a:t>
            </a:r>
            <a:r>
              <a:rPr lang="en-US" sz="3300" dirty="0" smtClean="0"/>
              <a:t>groups boycotting </a:t>
            </a:r>
            <a:r>
              <a:rPr lang="en-US" sz="3300" dirty="0"/>
              <a:t>S. Carolina because of that </a:t>
            </a:r>
            <a:r>
              <a:rPr lang="en-US" sz="3300" dirty="0" smtClean="0"/>
              <a:t>state flying </a:t>
            </a:r>
            <a:r>
              <a:rPr lang="en-US" sz="3300" dirty="0"/>
              <a:t>the Confederate flag at the </a:t>
            </a:r>
            <a:r>
              <a:rPr lang="en-US" sz="3300" dirty="0" smtClean="0"/>
              <a:t>state capital</a:t>
            </a:r>
            <a:r>
              <a:rPr lang="en-US" sz="3300" dirty="0"/>
              <a:t>.</a:t>
            </a:r>
          </a:p>
          <a:p>
            <a:endParaRPr lang="en-US" dirty="0"/>
          </a:p>
        </p:txBody>
      </p:sp>
      <p:pic>
        <p:nvPicPr>
          <p:cNvPr id="4" name="Picture 3" descr="boyco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83" y="5001600"/>
            <a:ext cx="2253803" cy="17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0610"/>
            <a:ext cx="8229600" cy="3844309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3"/>
            </a:pPr>
            <a:r>
              <a:rPr lang="en-US" sz="3300" dirty="0" smtClean="0">
                <a:solidFill>
                  <a:srgbClr val="FF0000"/>
                </a:solidFill>
              </a:rPr>
              <a:t>Litigation-</a:t>
            </a:r>
            <a:r>
              <a:rPr lang="en-US" sz="3300" dirty="0" smtClean="0"/>
              <a:t>Law suits in courts- </a:t>
            </a:r>
          </a:p>
          <a:p>
            <a:pPr marL="457200" indent="-457200"/>
            <a:r>
              <a:rPr lang="en-US" sz="3300" dirty="0" smtClean="0">
                <a:solidFill>
                  <a:srgbClr val="FF0000"/>
                </a:solidFill>
              </a:rPr>
              <a:t>This has proven to the most successful</a:t>
            </a:r>
          </a:p>
          <a:p>
            <a:pPr marL="457200" indent="-457200"/>
            <a:r>
              <a:rPr lang="en-US" sz="3300" dirty="0" smtClean="0">
                <a:solidFill>
                  <a:srgbClr val="0070C0"/>
                </a:solidFill>
              </a:rPr>
              <a:t>All parties want to avoid losing in court and prevent the high costs of suits </a:t>
            </a:r>
          </a:p>
          <a:p>
            <a:pPr marL="457200" indent="-457200"/>
            <a:r>
              <a:rPr lang="en-US" sz="3300" dirty="0" smtClean="0">
                <a:solidFill>
                  <a:srgbClr val="0070C0"/>
                </a:solidFill>
              </a:rPr>
              <a:t>To prevent, this can have huge leverage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40" y="4376277"/>
            <a:ext cx="4013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252"/>
            <a:ext cx="8229600" cy="427564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4. Campaign </a:t>
            </a:r>
            <a:r>
              <a:rPr lang="en-US" sz="3300" dirty="0">
                <a:solidFill>
                  <a:srgbClr val="FF0000"/>
                </a:solidFill>
              </a:rPr>
              <a:t>contributions</a:t>
            </a:r>
            <a:r>
              <a:rPr lang="en-US" sz="3300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300" dirty="0"/>
              <a:t>Endorsement of candidates</a:t>
            </a:r>
            <a:r>
              <a:rPr lang="en-US" sz="3300" dirty="0" smtClean="0"/>
              <a:t>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300" dirty="0"/>
              <a:t>“Targeting” of unfriendly candidates, </a:t>
            </a:r>
            <a:endParaRPr lang="en-US" sz="3300" dirty="0" smtClean="0"/>
          </a:p>
          <a:p>
            <a:r>
              <a:rPr lang="en-US" sz="3300" dirty="0" smtClean="0"/>
              <a:t>Ex: moveon.org </a:t>
            </a:r>
            <a:r>
              <a:rPr lang="en-US" sz="3300" dirty="0"/>
              <a:t>in 2004</a:t>
            </a:r>
            <a:r>
              <a:rPr lang="en-US" sz="3300" dirty="0" smtClean="0"/>
              <a:t> vs Bush</a:t>
            </a:r>
          </a:p>
          <a:p>
            <a:pPr marL="0" indent="0">
              <a:buNone/>
            </a:pPr>
            <a:r>
              <a:rPr lang="en-US" sz="3300" dirty="0" smtClean="0"/>
              <a:t>7. Issuing </a:t>
            </a:r>
            <a:r>
              <a:rPr lang="en-US" sz="3300" dirty="0"/>
              <a:t>“report cards” to rate candidates</a:t>
            </a:r>
            <a:r>
              <a:rPr lang="en-US" sz="3300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120" y="4173228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270"/>
            <a:ext cx="8229600" cy="434753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300" dirty="0" smtClean="0"/>
              <a:t>8. Initiatives, referendums </a:t>
            </a:r>
            <a:r>
              <a:rPr lang="en-US" sz="3300" dirty="0"/>
              <a:t>and </a:t>
            </a:r>
            <a:r>
              <a:rPr lang="en-US" sz="3300" dirty="0" smtClean="0"/>
              <a:t>recalls </a:t>
            </a:r>
            <a:r>
              <a:rPr lang="en-US" sz="3300" dirty="0"/>
              <a:t>at state and local </a:t>
            </a:r>
            <a:r>
              <a:rPr lang="en-US" sz="3300" dirty="0" smtClean="0"/>
              <a:t>levels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300" dirty="0" smtClean="0"/>
              <a:t> </a:t>
            </a:r>
            <a:r>
              <a:rPr lang="en-US" sz="3300" dirty="0">
                <a:solidFill>
                  <a:srgbClr val="FF0000"/>
                </a:solidFill>
              </a:rPr>
              <a:t>Lobbying</a:t>
            </a:r>
            <a:r>
              <a:rPr lang="en-US" sz="3300" dirty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300" dirty="0" smtClean="0"/>
              <a:t>Mass </a:t>
            </a:r>
            <a:r>
              <a:rPr lang="en-US" sz="3300" dirty="0"/>
              <a:t>mailings. New techniques of targeting specific segments of population </a:t>
            </a:r>
            <a:r>
              <a:rPr lang="en-US" sz="3300" dirty="0" err="1"/>
              <a:t>w</a:t>
            </a:r>
            <a:r>
              <a:rPr lang="en-US" sz="3300" dirty="0" smtClean="0"/>
              <a:t>/ database </a:t>
            </a:r>
            <a:r>
              <a:rPr lang="en-US" sz="3300" dirty="0"/>
              <a:t>software </a:t>
            </a:r>
            <a:endParaRPr lang="en-US" sz="3300" dirty="0" smtClean="0"/>
          </a:p>
          <a:p>
            <a:endParaRPr lang="en-US" dirty="0"/>
          </a:p>
        </p:txBody>
      </p:sp>
      <p:pic>
        <p:nvPicPr>
          <p:cNvPr id="4" name="Picture 3" descr="mass-maili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52" y="4142509"/>
            <a:ext cx="4237220" cy="24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248503" cy="1336956"/>
          </a:xfrm>
        </p:spPr>
        <p:txBody>
          <a:bodyPr/>
          <a:lstStyle/>
          <a:p>
            <a:r>
              <a:rPr lang="en-US" dirty="0" smtClean="0"/>
              <a:t>Essential Knowledge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/>
              <a:t>Discuss why Madison felt factions were </a:t>
            </a:r>
            <a:r>
              <a:rPr lang="en-US" sz="3200" dirty="0" smtClean="0"/>
              <a:t>inevitably important</a:t>
            </a:r>
          </a:p>
          <a:p>
            <a:pPr marL="514350" indent="-51435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2. Describe </a:t>
            </a:r>
            <a:r>
              <a:rPr lang="en-US" sz="3200" dirty="0"/>
              <a:t>2 reasons for the growth of interest </a:t>
            </a:r>
            <a:r>
              <a:rPr lang="en-US" sz="3200" dirty="0" smtClean="0"/>
              <a:t>groups</a:t>
            </a:r>
          </a:p>
          <a:p>
            <a:pPr marL="0" indent="0" algn="ctr">
              <a:buNone/>
            </a:pPr>
            <a:r>
              <a:rPr lang="en-US" sz="3200" dirty="0" smtClean="0"/>
              <a:t>3. Explain how 2 strategies IGs use to influence policy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Interest Groups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Gun Control – in Context of mass shootings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Gun Control Debate Post San Bernardino Shooting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sides on issues = two different interests = BOTH sides want different legislation to resolve 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026"/>
            <a:ext cx="8229600" cy="2840592"/>
          </a:xfrm>
        </p:spPr>
        <p:txBody>
          <a:bodyPr/>
          <a:lstStyle/>
          <a:p>
            <a:r>
              <a:rPr lang="en-US" dirty="0" smtClean="0"/>
              <a:t>I. What is an Interest Group? Group </a:t>
            </a:r>
            <a:r>
              <a:rPr lang="en-US" dirty="0"/>
              <a:t>w</a:t>
            </a:r>
            <a:r>
              <a:rPr lang="en-US" dirty="0" smtClean="0"/>
              <a:t>/ common </a:t>
            </a:r>
            <a:r>
              <a:rPr lang="en-US" dirty="0"/>
              <a:t>interest seeking to influence </a:t>
            </a:r>
            <a:r>
              <a:rPr lang="en-US" dirty="0" smtClean="0"/>
              <a:t>gov’t 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3529013"/>
            <a:ext cx="2857500" cy="2844800"/>
          </a:xfrm>
          <a:prstGeom prst="rect">
            <a:avLst/>
          </a:prstGeom>
        </p:spPr>
      </p:pic>
      <p:pic>
        <p:nvPicPr>
          <p:cNvPr id="5" name="Picture 4" descr="peta_logo_landing_pa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90" y="4082668"/>
            <a:ext cx="3434385" cy="1182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Democracy in Action: </a:t>
            </a:r>
            <a:br>
              <a:rPr lang="en-US" dirty="0" smtClean="0"/>
            </a:br>
            <a:r>
              <a:rPr lang="en-US" dirty="0" smtClean="0"/>
              <a:t>The Dead Gazelle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9" y="4172058"/>
            <a:ext cx="5389418" cy="222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37026"/>
            <a:ext cx="196027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17" y="1837026"/>
            <a:ext cx="194050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2040515"/>
            <a:ext cx="1885950" cy="14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21" y="18398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Democracy in Action: </a:t>
            </a:r>
            <a:br>
              <a:rPr lang="en-US" dirty="0" smtClean="0"/>
            </a:br>
            <a:r>
              <a:rPr lang="en-US" dirty="0" smtClean="0"/>
              <a:t>Interest Groups Politics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90" y="5055144"/>
            <a:ext cx="2800232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71" y="5198018"/>
            <a:ext cx="2777262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435" y="5250405"/>
            <a:ext cx="269990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0" y="1839840"/>
            <a:ext cx="2261727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913" y="1735065"/>
            <a:ext cx="2367304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854" y="1601714"/>
            <a:ext cx="1901329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820" y="1701149"/>
            <a:ext cx="1670520" cy="173606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384645" y="3744839"/>
            <a:ext cx="2156346" cy="11310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009"/>
            <a:ext cx="8229600" cy="45259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3600" dirty="0"/>
              <a:t>Madison’s </a:t>
            </a:r>
            <a:r>
              <a:rPr lang="en-US" sz="3600" dirty="0" smtClean="0"/>
              <a:t>dilemma (Fed #10)</a:t>
            </a:r>
          </a:p>
          <a:p>
            <a:pPr>
              <a:buNone/>
            </a:pPr>
            <a:r>
              <a:rPr lang="en-US" sz="3600" dirty="0" smtClean="0"/>
              <a:t>   Wanting </a:t>
            </a:r>
            <a:r>
              <a:rPr lang="en-US" sz="3600" dirty="0"/>
              <a:t>both liberty &amp; order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people have liberty to form groups &amp; express </a:t>
            </a:r>
            <a:r>
              <a:rPr lang="en-US" sz="3600" dirty="0" smtClean="0"/>
              <a:t>views BUT…could create </a:t>
            </a:r>
            <a:r>
              <a:rPr lang="en-US" sz="3600" dirty="0"/>
              <a:t>disorderly society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</a:t>
            </a:r>
            <a:r>
              <a:rPr lang="en-US" sz="3600" dirty="0" smtClean="0"/>
              <a:t>Therefore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Belief: </a:t>
            </a:r>
            <a:r>
              <a:rPr lang="en-US" sz="3600" dirty="0" smtClean="0">
                <a:solidFill>
                  <a:srgbClr val="FF0000"/>
                </a:solidFill>
              </a:rPr>
              <a:t>pol</a:t>
            </a:r>
            <a:r>
              <a:rPr lang="en-US" sz="3600" dirty="0">
                <a:solidFill>
                  <a:srgbClr val="FF0000"/>
                </a:solidFill>
              </a:rPr>
              <a:t>. factions were</a:t>
            </a:r>
            <a:r>
              <a:rPr lang="en-US" sz="3600" dirty="0" smtClean="0">
                <a:solidFill>
                  <a:srgbClr val="FF0000"/>
                </a:solidFill>
              </a:rPr>
              <a:t> inevitable e.g. </a:t>
            </a:r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rgbClr val="FF0000"/>
                </a:solidFill>
              </a:rPr>
              <a:t>need </a:t>
            </a:r>
            <a:r>
              <a:rPr lang="en-US" sz="3600" dirty="0">
                <a:solidFill>
                  <a:srgbClr val="FF0000"/>
                </a:solidFill>
              </a:rPr>
              <a:t>to control their effects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88"/>
            <a:ext cx="8229600" cy="3714313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en-US" sz="3600" dirty="0"/>
              <a:t>Pluralism:</a:t>
            </a:r>
            <a:r>
              <a:rPr lang="en-US" sz="3600" dirty="0" smtClean="0"/>
              <a:t> growth </a:t>
            </a:r>
            <a:r>
              <a:rPr lang="en-US" sz="3600" dirty="0"/>
              <a:t>of </a:t>
            </a:r>
            <a:r>
              <a:rPr lang="en-US" sz="3600" dirty="0" smtClean="0"/>
              <a:t>int. </a:t>
            </a:r>
            <a:r>
              <a:rPr lang="en-US" sz="3600" dirty="0"/>
              <a:t>groups stops concentration of excessive pwr in hands few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enhances </a:t>
            </a:r>
            <a:r>
              <a:rPr lang="en-US" sz="3600" dirty="0"/>
              <a:t>democracy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flipside</a:t>
            </a:r>
            <a:r>
              <a:rPr lang="en-US" sz="3600" dirty="0"/>
              <a:t>: groups don’t have = resources and = access </a:t>
            </a:r>
          </a:p>
          <a:p>
            <a:endParaRPr lang="en-US" dirty="0"/>
          </a:p>
        </p:txBody>
      </p:sp>
      <p:pic>
        <p:nvPicPr>
          <p:cNvPr id="4" name="Picture 3" descr="pluralis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95" y="3589361"/>
            <a:ext cx="5502015" cy="3268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7535"/>
            <a:ext cx="8042276" cy="1336956"/>
          </a:xfrm>
        </p:spPr>
        <p:txBody>
          <a:bodyPr/>
          <a:lstStyle/>
          <a:p>
            <a:r>
              <a:rPr lang="en-US" dirty="0" smtClean="0"/>
              <a:t>The Iron Triangle </a:t>
            </a:r>
            <a:br>
              <a:rPr lang="en-US" dirty="0" smtClean="0"/>
            </a:br>
            <a:r>
              <a:rPr lang="en-US" dirty="0" smtClean="0"/>
              <a:t>(Issue Network)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Issue: Gun Control – in Context of mass </a:t>
            </a:r>
            <a:r>
              <a:rPr lang="en-US" dirty="0" smtClean="0"/>
              <a:t>shootings</a:t>
            </a:r>
          </a:p>
          <a:p>
            <a:r>
              <a:rPr lang="en-US" dirty="0" smtClean="0"/>
              <a:t>This is a visual for what the relationship(s) ending up looking like and working</a:t>
            </a:r>
          </a:p>
          <a:p>
            <a:pPr marL="0" indent="0" algn="ctr">
              <a:buNone/>
            </a:pPr>
            <a:r>
              <a:rPr lang="en-US" dirty="0" smtClean="0"/>
              <a:t>Congressional Committee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7392" y="4973510"/>
            <a:ext cx="216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Executive Agency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4148" y="4637933"/>
            <a:ext cx="1579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Group(s) NRA &amp; Gun Control Group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43223" y="3794998"/>
            <a:ext cx="708338" cy="1178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73810" y="5484312"/>
            <a:ext cx="3593205" cy="51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83346" y="3771901"/>
            <a:ext cx="901522" cy="1031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97392" y="3163166"/>
            <a:ext cx="230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Passes regulation (laws) on stricter gun access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2463" y="5826154"/>
            <a:ext cx="382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Enforces those regulations &amp; deals with small details to make regulation work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71" y="6052190"/>
            <a:ext cx="397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Lobbies (persuades) Congressional members to change laws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Reasons </a:t>
            </a:r>
            <a:r>
              <a:rPr lang="en-US" dirty="0"/>
              <a:t>for </a:t>
            </a:r>
            <a:r>
              <a:rPr lang="en-US" dirty="0" smtClean="0"/>
              <a:t>growth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over 4,100 registered interest groups with Congress</a:t>
            </a:r>
          </a:p>
          <a:p>
            <a:r>
              <a:rPr lang="en-US" dirty="0" smtClean="0"/>
              <a:t>Take a look at some of the major groups and the issues they represent</a:t>
            </a:r>
          </a:p>
          <a:p>
            <a:r>
              <a:rPr lang="en-US" dirty="0" smtClean="0">
                <a:hlinkClick r:id="rId2"/>
              </a:rPr>
              <a:t>VoteSmart.org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7210</TotalTime>
  <Words>570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News Gothic MT</vt:lpstr>
      <vt:lpstr>Wingdings</vt:lpstr>
      <vt:lpstr>Wingdings 2</vt:lpstr>
      <vt:lpstr>Breeze</vt:lpstr>
      <vt:lpstr>Interest Groups:  Reasons for Growth </vt:lpstr>
      <vt:lpstr>Putting Interest Groups in Context</vt:lpstr>
      <vt:lpstr>I. What is an Interest Group? Group w/ common interest seeking to influence gov’t </vt:lpstr>
      <vt:lpstr>Democracy in Action:  The Dead Gazelle</vt:lpstr>
      <vt:lpstr>Democracy in Action:  Interest Groups Politics</vt:lpstr>
      <vt:lpstr>PowerPoint Presentation</vt:lpstr>
      <vt:lpstr>PowerPoint Presentation</vt:lpstr>
      <vt:lpstr>The Iron Triangle  (Issue Network)</vt:lpstr>
      <vt:lpstr>II. Reasons for growth  </vt:lpstr>
      <vt:lpstr>PowerPoint Presentation</vt:lpstr>
      <vt:lpstr>PowerPoint Presentation</vt:lpstr>
      <vt:lpstr>PowerPoint Presentation</vt:lpstr>
      <vt:lpstr>III. Tactics/Strategies of IGs</vt:lpstr>
      <vt:lpstr>PowerPoint Presentation</vt:lpstr>
      <vt:lpstr>PowerPoint Presentation</vt:lpstr>
      <vt:lpstr>PowerPoint Presentation</vt:lpstr>
      <vt:lpstr>PowerPoint Presentation</vt:lpstr>
      <vt:lpstr>Essential Knowledge Statements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Groups: Reasons for growth </dc:title>
  <dc:creator>Maria Chavez</dc:creator>
  <cp:lastModifiedBy>Paul Morgana</cp:lastModifiedBy>
  <cp:revision>39</cp:revision>
  <dcterms:created xsi:type="dcterms:W3CDTF">2013-07-03T00:35:27Z</dcterms:created>
  <dcterms:modified xsi:type="dcterms:W3CDTF">2020-02-23T20:46:26Z</dcterms:modified>
</cp:coreProperties>
</file>