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7369AE7C-0EE1-6D45-8F78-C813A973744D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1F0963E-6D62-F64C-A616-CE95821B1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localhost\Volumes\APGAP%20PPTS\huge%20Cookie%20Monster%20cookies...%20_%20riesen%20Kruemelmonster%20handvoll...%20(5472119).mp3" TargetMode="External"/><Relationship Id="rId1" Type="http://schemas.openxmlformats.org/officeDocument/2006/relationships/audio" Target="file:///\\localhost\Users\mariachavez\Desktop\huge%20Cookie%20Monster%20cookies...%20_%20riesen%20Kruemelmonster%20handvoll...%20(5472119)%209.35.53%20PM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localhost\Users\mariachavez\Desktop\huge%20Cookie%20Monster%20cookies...%20_%20riesen%20Kruemelmonster%20handvoll...%20(5472119)%209.35.53%20PM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</a:t>
            </a:r>
            <a:r>
              <a:rPr lang="en-US" dirty="0"/>
              <a:t>in Congress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Unit 2: Branches 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46" y="3218329"/>
            <a:ext cx="2356572" cy="2390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312" y="3197138"/>
            <a:ext cx="2619375" cy="2760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58911"/>
          </a:xfrm>
        </p:spPr>
        <p:txBody>
          <a:bodyPr/>
          <a:lstStyle/>
          <a:p>
            <a:pPr algn="ctr">
              <a:buNone/>
            </a:pPr>
            <a:r>
              <a:rPr lang="en-US" sz="3200" b="1" i="1" dirty="0"/>
              <a:t>Chew on This</a:t>
            </a:r>
            <a:r>
              <a:rPr lang="en-US" sz="3200" b="1" i="1" dirty="0" smtClean="0"/>
              <a:t>!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How </a:t>
            </a:r>
            <a:r>
              <a:rPr lang="en-US" sz="3200" dirty="0"/>
              <a:t>does this position influence law making?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333"/>
            <a:ext cx="8229600" cy="5221111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sz="3200" dirty="0" smtClean="0"/>
              <a:t>President </a:t>
            </a:r>
            <a:r>
              <a:rPr lang="en-US" sz="3200" dirty="0"/>
              <a:t>Pro </a:t>
            </a:r>
            <a:r>
              <a:rPr lang="en-US" sz="3200" dirty="0" smtClean="0"/>
              <a:t>Tempore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Ceremonial job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Presides </a:t>
            </a:r>
            <a:r>
              <a:rPr lang="en-US" sz="3600" dirty="0"/>
              <a:t>in absence of VP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Fourth </a:t>
            </a:r>
            <a:r>
              <a:rPr lang="en-US" sz="3600" dirty="0"/>
              <a:t>in line for </a:t>
            </a:r>
            <a:r>
              <a:rPr lang="en-US" sz="3600" dirty="0" smtClean="0"/>
              <a:t>presidency</a:t>
            </a:r>
          </a:p>
          <a:p>
            <a:pPr marL="1771650" lvl="3" indent="-514350">
              <a:buFont typeface="+mj-lt"/>
              <a:buAutoNum type="arabicPeriod"/>
            </a:pPr>
            <a:endParaRPr lang="en-US" sz="3600" dirty="0" smtClean="0"/>
          </a:p>
          <a:p>
            <a:pPr algn="ctr">
              <a:buNone/>
            </a:pPr>
            <a:r>
              <a:rPr lang="en-US" sz="3200" b="1" i="1" dirty="0"/>
              <a:t>Mastication the revenge!</a:t>
            </a:r>
            <a:endParaRPr lang="en-US" sz="2800" dirty="0" smtClean="0"/>
          </a:p>
          <a:p>
            <a:pPr algn="ctr">
              <a:buNone/>
            </a:pPr>
            <a:r>
              <a:rPr lang="en-US" sz="3200" i="1" dirty="0" smtClean="0"/>
              <a:t>Why do </a:t>
            </a:r>
            <a:r>
              <a:rPr lang="en-US" sz="3200" i="1" dirty="0"/>
              <a:t>you think this is a ceremonial job?</a:t>
            </a:r>
            <a:endParaRPr lang="en-US" sz="2800" dirty="0"/>
          </a:p>
          <a:p>
            <a:pPr marL="1771650" lvl="3" indent="-514350"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3222"/>
            <a:ext cx="8229600" cy="54629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200" dirty="0" smtClean="0"/>
              <a:t>Majority Leader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True </a:t>
            </a:r>
            <a:r>
              <a:rPr lang="en-US" sz="3600" dirty="0"/>
              <a:t>leader in Senate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Recognized </a:t>
            </a:r>
            <a:r>
              <a:rPr lang="en-US" sz="3600" dirty="0"/>
              <a:t>first for all debates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True </a:t>
            </a:r>
            <a:r>
              <a:rPr lang="en-US" sz="3600" dirty="0"/>
              <a:t>leader of majority party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Influences </a:t>
            </a:r>
            <a:r>
              <a:rPr lang="en-US" sz="3600" dirty="0"/>
              <a:t>committee assignments for senators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Influences </a:t>
            </a:r>
            <a:r>
              <a:rPr lang="en-US" sz="3600" dirty="0"/>
              <a:t>Senate agenda, along with Minority Leader</a:t>
            </a:r>
            <a:endParaRPr lang="en-US" sz="36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/>
              <a:t>Informal </a:t>
            </a:r>
            <a:r>
              <a:rPr lang="en-US" sz="3600" dirty="0"/>
              <a:t>powers i.e. use of media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i="1" dirty="0"/>
              <a:t>You are burning calories now with all your chewing</a:t>
            </a:r>
            <a:r>
              <a:rPr lang="en-US" sz="3200" b="1" i="1" dirty="0" smtClean="0"/>
              <a:t>!</a:t>
            </a:r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i="1" dirty="0"/>
              <a:t>How is this similar or different to Speaker of the House?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4"/>
            </a:pPr>
            <a:r>
              <a:rPr lang="en-US" sz="3200" dirty="0" smtClean="0"/>
              <a:t>Minority Leader and Party Whips: Same as House</a:t>
            </a:r>
            <a:endParaRPr lang="en-US" sz="4400" dirty="0" smtClean="0"/>
          </a:p>
          <a:p>
            <a:pPr marL="514350" indent="-514350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2800" b="1" i="1" dirty="0"/>
              <a:t>The longer you chew the more you help with digestion!-Get it????</a:t>
            </a:r>
            <a:r>
              <a:rPr lang="en-US" sz="2800" b="1" i="1" dirty="0" smtClean="0"/>
              <a:t>?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2800" b="1" i="1" dirty="0" smtClean="0"/>
              <a:t>They call you guys the chewers!!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Essential </a:t>
            </a:r>
            <a:r>
              <a:rPr lang="en-US" smtClean="0"/>
              <a:t>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/>
              <a:t>Note- modified version of Question #2- FRQ </a:t>
            </a:r>
            <a:r>
              <a:rPr lang="en-US" i="1" dirty="0" smtClean="0"/>
              <a:t>2003</a:t>
            </a:r>
          </a:p>
          <a:p>
            <a:pPr>
              <a:buNone/>
            </a:pPr>
            <a:endParaRPr lang="en-US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US" sz="3200" dirty="0"/>
              <a:t>Identify 2 ways party leadership in Congress can influence legislative process.  </a:t>
            </a:r>
            <a:endParaRPr lang="en-US" sz="32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US" sz="3200" dirty="0" smtClean="0"/>
              <a:t>Explain </a:t>
            </a:r>
            <a:r>
              <a:rPr lang="en-US" sz="3200" dirty="0"/>
              <a:t>how “partisan politics” impacts leadership in each way identified above</a:t>
            </a:r>
            <a:endParaRPr lang="en-US" sz="32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Ex: How Speaker of the House impacts the whole House of Reps)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8642"/>
            <a:ext cx="8229600" cy="1143000"/>
          </a:xfrm>
        </p:spPr>
        <p:txBody>
          <a:bodyPr/>
          <a:lstStyle/>
          <a:p>
            <a:r>
              <a:rPr lang="en-US" dirty="0" smtClean="0"/>
              <a:t>I. House of Reps. </a:t>
            </a:r>
            <a:endParaRPr lang="en-US" dirty="0"/>
          </a:p>
        </p:txBody>
      </p:sp>
      <p:pic>
        <p:nvPicPr>
          <p:cNvPr id="3" name="Picture 2" descr="house of re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01" y="1748379"/>
            <a:ext cx="6088357" cy="4050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001889"/>
            <a:ext cx="7878788" cy="544688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Speaker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Presides over House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Appoints </a:t>
            </a:r>
            <a:r>
              <a:rPr lang="en-US" sz="3200" dirty="0"/>
              <a:t>select and conference committees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Appoints </a:t>
            </a:r>
            <a:r>
              <a:rPr lang="en-US" sz="3200" dirty="0">
                <a:solidFill>
                  <a:srgbClr val="FFFF00"/>
                </a:solidFill>
              </a:rPr>
              <a:t>Rules Committee </a:t>
            </a:r>
            <a:r>
              <a:rPr lang="en-US" sz="3200" dirty="0"/>
              <a:t>members and its chairman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Assigns </a:t>
            </a:r>
            <a:r>
              <a:rPr lang="en-US" sz="3200" dirty="0"/>
              <a:t>bills to committees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Third </a:t>
            </a:r>
            <a:r>
              <a:rPr lang="en-US" sz="3200" dirty="0"/>
              <a:t>in line for presidency after VP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Informal </a:t>
            </a:r>
            <a:r>
              <a:rPr lang="en-US" sz="3200" dirty="0"/>
              <a:t>powers i.e. access to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02556"/>
            <a:ext cx="8229600" cy="3612444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Avenir Next Medium"/>
                <a:cs typeface="Avenir Next Medium"/>
              </a:rPr>
              <a:t>Chew on This</a:t>
            </a:r>
            <a:r>
              <a:rPr lang="en-US" i="1" dirty="0" smtClean="0">
                <a:latin typeface="Avenir Next Medium"/>
                <a:cs typeface="Avenir Next Medium"/>
              </a:rPr>
              <a:t>!</a:t>
            </a:r>
            <a:br>
              <a:rPr lang="en-US" i="1" dirty="0" smtClean="0">
                <a:latin typeface="Avenir Next Medium"/>
                <a:cs typeface="Avenir Next Medium"/>
              </a:rPr>
            </a:br>
            <a:r>
              <a:rPr lang="en-US" i="1" dirty="0" smtClean="0">
                <a:latin typeface="Avenir Next Medium"/>
                <a:cs typeface="Avenir Next Medium"/>
              </a:rPr>
              <a:t/>
            </a:r>
            <a:br>
              <a:rPr lang="en-US" i="1" dirty="0" smtClean="0">
                <a:latin typeface="Avenir Next Medium"/>
                <a:cs typeface="Avenir Next Medium"/>
              </a:rPr>
            </a:br>
            <a:r>
              <a:rPr lang="en-US" i="1" dirty="0">
                <a:latin typeface="Avenir Next Medium"/>
                <a:cs typeface="Avenir Next Medium"/>
              </a:rPr>
              <a:t>How does this position influence law making?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huge Cookie Monster cookies... _ riesen Kruemelmonster handvoll... (5472119) 9.35.53 P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853319" y="4181651"/>
            <a:ext cx="45719" cy="45719"/>
          </a:xfrm>
          <a:prstGeom prst="rect">
            <a:avLst/>
          </a:prstGeom>
        </p:spPr>
      </p:pic>
      <p:pic>
        <p:nvPicPr>
          <p:cNvPr id="6" name="huge Cookie Monster cookies... _ riesen Kruemelmonster handvoll... (5472119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446588" y="3303588"/>
            <a:ext cx="249237" cy="249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7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22112"/>
            <a:ext cx="8229600" cy="5604052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dirty="0" smtClean="0"/>
              <a:t>Majority </a:t>
            </a:r>
            <a:r>
              <a:rPr lang="en-US" sz="2800" dirty="0"/>
              <a:t>leader/Minority </a:t>
            </a:r>
            <a:r>
              <a:rPr lang="en-US" sz="2800" dirty="0" smtClean="0"/>
              <a:t>Leader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Partisan positions chosen by party members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Floor </a:t>
            </a:r>
            <a:r>
              <a:rPr lang="en-US" sz="3200" dirty="0"/>
              <a:t>(where voting happens) leaders and legislative </a:t>
            </a:r>
            <a:r>
              <a:rPr lang="en-US" sz="3200" dirty="0" smtClean="0"/>
              <a:t>strategists</a:t>
            </a:r>
          </a:p>
          <a:p>
            <a:pPr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2800" b="1" i="1" dirty="0" smtClean="0"/>
              <a:t>Keep </a:t>
            </a:r>
            <a:r>
              <a:rPr lang="en-US" sz="2800" b="1" i="1" dirty="0"/>
              <a:t>Chewing on This</a:t>
            </a:r>
            <a:r>
              <a:rPr lang="en-US" sz="2800" b="1" i="1" dirty="0" smtClean="0"/>
              <a:t>!</a:t>
            </a:r>
            <a:endParaRPr lang="en-US" dirty="0" smtClean="0"/>
          </a:p>
          <a:p>
            <a:pPr algn="ctr">
              <a:buNone/>
            </a:pPr>
            <a:r>
              <a:rPr lang="en-US" sz="2800" i="1" dirty="0" smtClean="0"/>
              <a:t>How </a:t>
            </a:r>
            <a:r>
              <a:rPr lang="en-US" sz="2800" i="1" dirty="0"/>
              <a:t>does this position influence law making?</a:t>
            </a:r>
            <a:endParaRPr lang="en-US" dirty="0"/>
          </a:p>
          <a:p>
            <a:pPr marL="2228850" lvl="4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1067"/>
            <a:ext cx="8229600" cy="5872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dirty="0" smtClean="0"/>
              <a:t>Majority </a:t>
            </a:r>
            <a:r>
              <a:rPr lang="en-US" sz="2800" dirty="0"/>
              <a:t>Whip/Minority </a:t>
            </a:r>
            <a:r>
              <a:rPr lang="en-US" sz="2800" dirty="0" smtClean="0"/>
              <a:t>Whip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Assistant to floor leaders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Inform </a:t>
            </a:r>
            <a:r>
              <a:rPr lang="en-US" sz="3200" dirty="0"/>
              <a:t>party leaders on “mood” of House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Keep </a:t>
            </a:r>
            <a:r>
              <a:rPr lang="en-US" sz="3200" dirty="0"/>
              <a:t>nose count on important votes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Persuade </a:t>
            </a:r>
            <a:r>
              <a:rPr lang="en-US" sz="3200" dirty="0"/>
              <a:t>party members to vote with party</a:t>
            </a: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Liaison </a:t>
            </a:r>
            <a:r>
              <a:rPr lang="en-US" sz="3200" dirty="0"/>
              <a:t>between party leadership and rank and file membership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6578"/>
          </a:xfrm>
        </p:spPr>
        <p:txBody>
          <a:bodyPr/>
          <a:lstStyle/>
          <a:p>
            <a:pPr algn="ctr">
              <a:buNone/>
            </a:pPr>
            <a:r>
              <a:rPr lang="en-US" sz="3200" b="1" i="1" dirty="0"/>
              <a:t>Like the flavor? No? Keep chewing…</a:t>
            </a:r>
            <a:r>
              <a:rPr lang="en-US" sz="3200" b="1" i="1" dirty="0" smtClean="0"/>
              <a:t>!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i="1" dirty="0"/>
              <a:t>How does this position influence law making?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huge Cookie Monster cookies... _ riesen Kruemelmonster handvoll... (5472119) 9.35.53 P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 flipV="1">
            <a:off x="2593060" y="5111397"/>
            <a:ext cx="45719" cy="45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586"/>
            <a:ext cx="8229600" cy="1143000"/>
          </a:xfrm>
        </p:spPr>
        <p:txBody>
          <a:bodyPr/>
          <a:lstStyle/>
          <a:p>
            <a:r>
              <a:rPr lang="en-US" dirty="0" smtClean="0"/>
              <a:t>II. Senate </a:t>
            </a:r>
            <a:endParaRPr lang="en-US" dirty="0"/>
          </a:p>
        </p:txBody>
      </p:sp>
      <p:pic>
        <p:nvPicPr>
          <p:cNvPr id="3" name="Picture 2" descr="senat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16" y="1546586"/>
            <a:ext cx="4309300" cy="5100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 President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600201"/>
            <a:ext cx="5090686" cy="33734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Pres </a:t>
            </a:r>
            <a:r>
              <a:rPr lang="en-US" sz="3600" dirty="0"/>
              <a:t>of Senate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Presides </a:t>
            </a:r>
            <a:r>
              <a:rPr lang="en-US" sz="3600" dirty="0"/>
              <a:t>over Senate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Votes </a:t>
            </a:r>
            <a:r>
              <a:rPr lang="en-US" sz="3600" dirty="0"/>
              <a:t>in case of ties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Ceremonial </a:t>
            </a:r>
            <a:r>
              <a:rPr lang="en-US" sz="3600" dirty="0"/>
              <a:t>job</a:t>
            </a:r>
          </a:p>
          <a:p>
            <a:endParaRPr lang="en-US" dirty="0"/>
          </a:p>
        </p:txBody>
      </p:sp>
      <p:pic>
        <p:nvPicPr>
          <p:cNvPr id="5" name="Picture 4" descr="ap-vice-presidential-debate-4_3_rx512_c680x5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251" y="1417638"/>
            <a:ext cx="3169130" cy="4956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9296</TotalTime>
  <Words>336</Words>
  <Application>Microsoft Office PowerPoint</Application>
  <PresentationFormat>On-screen Show (4:3)</PresentationFormat>
  <Paragraphs>63</Paragraphs>
  <Slides>15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Avenir Next Medium</vt:lpstr>
      <vt:lpstr>Corbel</vt:lpstr>
      <vt:lpstr>Wingdings 2</vt:lpstr>
      <vt:lpstr>Exhibit</vt:lpstr>
      <vt:lpstr>Leadership in Congress</vt:lpstr>
      <vt:lpstr>I. House of Reps. </vt:lpstr>
      <vt:lpstr>PowerPoint Presentation</vt:lpstr>
      <vt:lpstr>Chew on This!  How does this position influence law making? </vt:lpstr>
      <vt:lpstr>PowerPoint Presentation</vt:lpstr>
      <vt:lpstr>PowerPoint Presentation</vt:lpstr>
      <vt:lpstr>PowerPoint Presentation</vt:lpstr>
      <vt:lpstr>II. Senate </vt:lpstr>
      <vt:lpstr>Vice President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Essential Knowledge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Congress</dc:title>
  <dc:creator>Maria Chavez</dc:creator>
  <cp:lastModifiedBy>Paul Morgana</cp:lastModifiedBy>
  <cp:revision>13</cp:revision>
  <dcterms:created xsi:type="dcterms:W3CDTF">2013-07-03T21:38:53Z</dcterms:created>
  <dcterms:modified xsi:type="dcterms:W3CDTF">2020-03-08T17:21:30Z</dcterms:modified>
</cp:coreProperties>
</file>