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4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F86B2EE7-B456-5146-9E88-86F3C1FE76CC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7DA97CA6-FA81-DE41-9B6F-764D02590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2EE7-B456-5146-9E88-86F3C1FE76CC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7CA6-FA81-DE41-9B6F-764D02590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F86B2EE7-B456-5146-9E88-86F3C1FE76CC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A97CA6-FA81-DE41-9B6F-764D02590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2EE7-B456-5146-9E88-86F3C1FE76CC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7CA6-FA81-DE41-9B6F-764D02590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6B2EE7-B456-5146-9E88-86F3C1FE76CC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DA97CA6-FA81-DE41-9B6F-764D02590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2EE7-B456-5146-9E88-86F3C1FE76CC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7CA6-FA81-DE41-9B6F-764D02590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2EE7-B456-5146-9E88-86F3C1FE76CC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7CA6-FA81-DE41-9B6F-764D02590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2EE7-B456-5146-9E88-86F3C1FE76CC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7CA6-FA81-DE41-9B6F-764D02590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6B2EE7-B456-5146-9E88-86F3C1FE76CC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7CA6-FA81-DE41-9B6F-764D02590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2EE7-B456-5146-9E88-86F3C1FE76CC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7CA6-FA81-DE41-9B6F-764D02590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2EE7-B456-5146-9E88-86F3C1FE76CC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7CA6-FA81-DE41-9B6F-764D025908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F86B2EE7-B456-5146-9E88-86F3C1FE76CC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7DA97CA6-FA81-DE41-9B6F-764D02590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ulzEchrYQyw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LWdykXr0KE&amp;t=3s" TargetMode="External"/><Relationship Id="rId2" Type="http://schemas.openxmlformats.org/officeDocument/2006/relationships/hyperlink" Target="https://www.youtube.com/watch?v=gUGJiWearGY&amp;t=214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omez.house.gov/" TargetMode="External"/><Relationship Id="rId2" Type="http://schemas.openxmlformats.org/officeDocument/2006/relationships/hyperlink" Target="http://waters.house.gov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instein.senate.gov/public/" TargetMode="External"/><Relationship Id="rId2" Type="http://schemas.openxmlformats.org/officeDocument/2006/relationships/hyperlink" Target="http://www.boxer.senate.gov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Overview of Congress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4598" y="3539864"/>
            <a:ext cx="2666566" cy="20573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Unit </a:t>
            </a:r>
            <a:r>
              <a:rPr lang="en-US" sz="2800" dirty="0"/>
              <a:t>2</a:t>
            </a:r>
            <a:r>
              <a:rPr lang="en-US" sz="2800" dirty="0" smtClean="0"/>
              <a:t>: Interactions Among the Branches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40" y="533400"/>
            <a:ext cx="4175503" cy="2163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223" y="2898037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40" y="2899175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VI. Membership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600" dirty="0" smtClean="0"/>
              <a:t>Overrepresentation </a:t>
            </a:r>
            <a:r>
              <a:rPr lang="en-US" sz="3600" dirty="0"/>
              <a:t>of white, male, Protestant, upper-middle class lawyers in their 50s </a:t>
            </a:r>
            <a:r>
              <a:rPr lang="en-US" sz="3600" dirty="0" err="1">
                <a:sym typeface="Wingdings"/>
              </a:rPr>
              <a:t></a:t>
            </a:r>
            <a:r>
              <a:rPr lang="en-US" sz="3600" dirty="0"/>
              <a:t> charges of conservative/status quo bias.</a:t>
            </a:r>
            <a:r>
              <a:rPr lang="en-US" sz="3600" dirty="0" smtClean="0"/>
              <a:t> </a:t>
            </a:r>
          </a:p>
          <a:p>
            <a:pPr marL="514350" indent="-51435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B. Rebuttals 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002" y="3879273"/>
            <a:ext cx="4210051" cy="148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4753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n-US" sz="3200" dirty="0"/>
              <a:t>Legislative immunity: cannot be sued for something they say while on congressional business</a:t>
            </a:r>
            <a:endParaRPr lang="en-US" sz="3200" dirty="0" smtClean="0"/>
          </a:p>
          <a:p>
            <a:pPr marL="514350" indent="-514350">
              <a:buFont typeface="+mj-lt"/>
              <a:buAutoNum type="alphaUcPeriod" startAt="3"/>
            </a:pPr>
            <a:endParaRPr lang="en-US" sz="3200" dirty="0" smtClean="0"/>
          </a:p>
          <a:p>
            <a:pPr marL="514350" indent="-514350">
              <a:buFont typeface="+mj-lt"/>
              <a:buAutoNum type="alphaUcPeriod" startAt="3"/>
            </a:pPr>
            <a:r>
              <a:rPr lang="en-US" sz="3200" dirty="0"/>
              <a:t>Cannot be arrested/detained while going to or from a session of Congress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346" y="3999202"/>
            <a:ext cx="3290888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Essential Knowledge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Create a chart for yourself with the most important distinguishing aspects of both houses (Use the matrix documents if you’d like)</a:t>
            </a:r>
          </a:p>
          <a:p>
            <a:pPr marL="0" indent="0">
              <a:buNone/>
            </a:pPr>
            <a:r>
              <a:rPr lang="en-US" sz="3200" dirty="0" smtClean="0"/>
              <a:t>*Note- These are all the basics of Congress that you need to know VERY well. “Make it Work” </a:t>
            </a:r>
          </a:p>
          <a:p>
            <a:pPr marL="514350" indent="-514350" algn="ctr">
              <a:buNone/>
            </a:pPr>
            <a:endParaRPr lang="en-US" sz="32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mpareHouseSenate.gif"/>
          <p:cNvPicPr>
            <a:picLocks noGrp="1" noChangeAspect="1"/>
          </p:cNvPicPr>
          <p:nvPr>
            <p:ph idx="1"/>
          </p:nvPr>
        </p:nvPicPr>
        <p:blipFill>
          <a:blip r:embed="rId2"/>
          <a:srcRect t="-30900" b="-30900"/>
          <a:stretch>
            <a:fillRect/>
          </a:stretch>
        </p:blipFill>
        <p:spPr>
          <a:xfrm>
            <a:off x="457200" y="385261"/>
            <a:ext cx="7239000" cy="6070475"/>
          </a:xfrm>
        </p:spPr>
      </p:pic>
    </p:spTree>
    <p:extLst>
      <p:ext uri="{BB962C8B-B14F-4D97-AF65-F5344CB8AC3E}">
        <p14:creationId xmlns:p14="http://schemas.microsoft.com/office/powerpoint/2010/main" val="230536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20040"/>
            <a:ext cx="755072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Essential Question(s) for Unit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63040"/>
            <a:ext cx="7239000" cy="484632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How do the branches of the national government compete and cooperate in order to govern? </a:t>
            </a:r>
          </a:p>
          <a:p>
            <a:r>
              <a:rPr lang="en-US" dirty="0" smtClean="0"/>
              <a:t>To </a:t>
            </a:r>
            <a:r>
              <a:rPr lang="en-US" dirty="0"/>
              <a:t>what extent have changes in the powers of each branch affected how responsive and accountable the national government is in the 21st century?</a:t>
            </a:r>
          </a:p>
          <a:p>
            <a:r>
              <a:rPr lang="en-US" dirty="0" smtClean="0"/>
              <a:t>This is what Congress looks like- this our current Congress- the 115</a:t>
            </a:r>
            <a:r>
              <a:rPr lang="en-US" baseline="30000" dirty="0" smtClean="0"/>
              <a:t>th</a:t>
            </a:r>
            <a:r>
              <a:rPr lang="en-US" dirty="0" smtClean="0"/>
              <a:t> Congress</a:t>
            </a:r>
          </a:p>
          <a:p>
            <a:r>
              <a:rPr lang="en-US" dirty="0" smtClean="0">
                <a:hlinkClick r:id="rId2"/>
              </a:rPr>
              <a:t>Opening Day of 115</a:t>
            </a:r>
            <a:r>
              <a:rPr lang="en-US" baseline="30000" dirty="0" smtClean="0">
                <a:hlinkClick r:id="rId2"/>
              </a:rPr>
              <a:t>th</a:t>
            </a:r>
            <a:r>
              <a:rPr lang="en-US" dirty="0" smtClean="0">
                <a:hlinkClick r:id="rId2"/>
              </a:rPr>
              <a:t> Congress (H.O.R.)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VP Joe Biden Swears in Senate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4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I. Terms </a:t>
            </a:r>
            <a:r>
              <a:rPr lang="en-US" dirty="0"/>
              <a:t>and </a:t>
            </a:r>
            <a:r>
              <a:rPr lang="en-US" dirty="0" smtClean="0"/>
              <a:t>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548" y="1143000"/>
            <a:ext cx="7718526" cy="53127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Term of congress lasts two </a:t>
            </a:r>
            <a:r>
              <a:rPr lang="en-US" dirty="0" smtClean="0"/>
              <a:t>years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Terms </a:t>
            </a:r>
            <a:r>
              <a:rPr lang="en-US" dirty="0"/>
              <a:t>begin on Jan.3 of every odd-number </a:t>
            </a:r>
            <a:r>
              <a:rPr lang="en-US" dirty="0" smtClean="0"/>
              <a:t>year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Terms </a:t>
            </a:r>
            <a:r>
              <a:rPr lang="en-US" dirty="0"/>
              <a:t>numbered consecutively </a:t>
            </a:r>
            <a:r>
              <a:rPr lang="en-US" dirty="0" smtClean="0"/>
              <a:t>(108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from 03-05,109</a:t>
            </a:r>
            <a:r>
              <a:rPr lang="en-US" baseline="30000" dirty="0"/>
              <a:t>th</a:t>
            </a:r>
            <a:r>
              <a:rPr lang="en-US" dirty="0"/>
              <a:t> from 05-07, 110</a:t>
            </a:r>
            <a:r>
              <a:rPr lang="en-US" baseline="30000" dirty="0"/>
              <a:t>th</a:t>
            </a:r>
            <a:r>
              <a:rPr lang="en-US" dirty="0"/>
              <a:t> from 07-09, 111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09-11, 112</a:t>
            </a:r>
            <a:r>
              <a:rPr lang="en-US" baseline="30000" dirty="0" smtClean="0"/>
              <a:t>th</a:t>
            </a:r>
            <a:r>
              <a:rPr lang="en-US" dirty="0" smtClean="0"/>
              <a:t> from 11-13, 113</a:t>
            </a:r>
            <a:r>
              <a:rPr lang="en-US" baseline="30000" dirty="0" smtClean="0"/>
              <a:t>th</a:t>
            </a:r>
            <a:r>
              <a:rPr lang="en-US" dirty="0" smtClean="0"/>
              <a:t> from 13-15, 114</a:t>
            </a:r>
            <a:r>
              <a:rPr lang="en-US" baseline="30000" dirty="0" smtClean="0"/>
              <a:t>th</a:t>
            </a:r>
            <a:r>
              <a:rPr lang="en-US" dirty="0" smtClean="0"/>
              <a:t>-15-17, 115</a:t>
            </a:r>
            <a:r>
              <a:rPr lang="en-US" baseline="30000" dirty="0" smtClean="0"/>
              <a:t>th</a:t>
            </a:r>
            <a:r>
              <a:rPr lang="en-US" dirty="0" smtClean="0"/>
              <a:t>-17-19, 116</a:t>
            </a:r>
            <a:r>
              <a:rPr lang="en-US" baseline="30000" dirty="0" smtClean="0"/>
              <a:t>th</a:t>
            </a:r>
            <a:r>
              <a:rPr lang="en-US" dirty="0" smtClean="0"/>
              <a:t>-19-21(*current Congress)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Adjournment</a:t>
            </a:r>
            <a:r>
              <a:rPr lang="en-US" dirty="0"/>
              <a:t>: end of term; date must be agreed upon by both houses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Two </a:t>
            </a:r>
            <a:r>
              <a:rPr lang="en-US" dirty="0"/>
              <a:t>regular sessions per term. Periodic recesses (not to be confused </a:t>
            </a:r>
            <a:r>
              <a:rPr lang="en-US" dirty="0" err="1"/>
              <a:t>w</a:t>
            </a:r>
            <a:r>
              <a:rPr lang="en-US" dirty="0" smtClean="0"/>
              <a:t>/ adjournment)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75px-112USHouseStructure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804" y="2550008"/>
            <a:ext cx="4117918" cy="21632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II. Bicameralism</a:t>
            </a:r>
            <a:r>
              <a:rPr lang="en-US" dirty="0"/>
              <a:t>: two-house </a:t>
            </a:r>
            <a:r>
              <a:rPr lang="en-US" dirty="0" smtClean="0"/>
              <a:t>legislature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78436" cy="4846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A. House </a:t>
            </a:r>
            <a:r>
              <a:rPr lang="en-US" sz="3600" dirty="0"/>
              <a:t>of Rep’s was designed to be closer to the </a:t>
            </a:r>
            <a:r>
              <a:rPr lang="en-US" sz="3600" dirty="0" smtClean="0"/>
              <a:t>people</a:t>
            </a:r>
          </a:p>
          <a:p>
            <a:pPr marL="514350" indent="-514350" algn="ctr">
              <a:buNone/>
            </a:pPr>
            <a:endParaRPr lang="en-US" sz="3600" dirty="0" smtClean="0"/>
          </a:p>
          <a:p>
            <a:pPr marL="514350" indent="-514350" algn="ctr">
              <a:buNone/>
            </a:pPr>
            <a:endParaRPr lang="en-US" sz="3600" dirty="0" smtClean="0"/>
          </a:p>
          <a:p>
            <a:pPr marL="514350" indent="-51435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B. Senate </a:t>
            </a:r>
            <a:r>
              <a:rPr lang="en-US" sz="3600" dirty="0"/>
              <a:t>was designated to be more removed from the </a:t>
            </a:r>
            <a:r>
              <a:rPr lang="en-US" sz="3600" dirty="0" smtClean="0"/>
              <a:t>people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095999" y="3020291"/>
            <a:ext cx="21474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246 Republicans</a:t>
            </a:r>
          </a:p>
          <a:p>
            <a:r>
              <a:rPr lang="en-US" dirty="0" smtClean="0"/>
              <a:t>186 Democrats</a:t>
            </a:r>
          </a:p>
          <a:p>
            <a:r>
              <a:rPr lang="en-US" dirty="0" smtClean="0"/>
              <a:t>3 vacancies</a:t>
            </a:r>
          </a:p>
          <a:p>
            <a:r>
              <a:rPr lang="en-US" dirty="0" smtClean="0"/>
              <a:t>*114</a:t>
            </a:r>
            <a:r>
              <a:rPr lang="en-US" baseline="30000" dirty="0" smtClean="0"/>
              <a:t>th</a:t>
            </a:r>
            <a:r>
              <a:rPr lang="en-US" dirty="0" smtClean="0"/>
              <a:t> Congress</a:t>
            </a:r>
          </a:p>
          <a:p>
            <a:r>
              <a:rPr lang="en-US" dirty="0" smtClean="0"/>
              <a:t>*9/9/16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5745" y="3020291"/>
            <a:ext cx="1552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218 is majority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III. House </a:t>
            </a:r>
            <a:r>
              <a:rPr lang="en-US" dirty="0"/>
              <a:t>of Representatives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5"/>
            <a:ext cx="7239000" cy="5068475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765" dirty="0" smtClean="0"/>
              <a:t>Size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4700" dirty="0" smtClean="0"/>
              <a:t>Determined by Congress. 435 since 1911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4700" dirty="0" smtClean="0"/>
              <a:t>Members </a:t>
            </a:r>
            <a:r>
              <a:rPr lang="en-US" sz="4700" dirty="0"/>
              <a:t>elected by districts, not </a:t>
            </a:r>
            <a:r>
              <a:rPr lang="en-US" sz="4700" dirty="0" smtClean="0"/>
              <a:t>states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4700" dirty="0" smtClean="0"/>
              <a:t>Each district represents roughly 650,000 people per rep (This is the proportional representation from Great Compromise)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4700" dirty="0" smtClean="0"/>
              <a:t>They are known as Congressional Districts (CDs for short)</a:t>
            </a:r>
          </a:p>
          <a:p>
            <a:pPr marL="400050" lvl="1" indent="0">
              <a:buNone/>
            </a:pPr>
            <a:r>
              <a:rPr lang="en-US" sz="4700" dirty="0" smtClean="0"/>
              <a:t>i.e. we are in CD 43, I am in CD 34</a:t>
            </a:r>
          </a:p>
          <a:p>
            <a:pPr marL="400050" lvl="1" indent="0">
              <a:buNone/>
            </a:pPr>
            <a:r>
              <a:rPr lang="en-US" sz="4700" dirty="0" smtClean="0">
                <a:hlinkClick r:id="rId2"/>
              </a:rPr>
              <a:t>Maxine Waters (D) CD 43 CA</a:t>
            </a:r>
            <a:endParaRPr lang="en-US" sz="4700" dirty="0" smtClean="0"/>
          </a:p>
          <a:p>
            <a:pPr marL="400050" lvl="1" indent="0">
              <a:buNone/>
            </a:pPr>
            <a:r>
              <a:rPr lang="en-US" sz="4700" dirty="0" smtClean="0">
                <a:hlinkClick r:id="rId3"/>
              </a:rPr>
              <a:t>Jimmy Gomez (D) CD 34 CA</a:t>
            </a:r>
            <a:endParaRPr lang="en-US" sz="4700" dirty="0" smtClean="0"/>
          </a:p>
          <a:p>
            <a:pPr marL="400050" lvl="1" indent="0">
              <a:buNone/>
            </a:pPr>
            <a:endParaRPr lang="en-US" sz="3892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277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B. Terms </a:t>
            </a:r>
            <a:r>
              <a:rPr lang="en-US" sz="3200" dirty="0"/>
              <a:t>of office are </a:t>
            </a:r>
            <a:r>
              <a:rPr lang="en-US" sz="3200" u="sng" dirty="0"/>
              <a:t>fixed</a:t>
            </a:r>
            <a:r>
              <a:rPr lang="en-US" sz="3200" dirty="0"/>
              <a:t>, </a:t>
            </a:r>
            <a:r>
              <a:rPr lang="en-US" sz="3200" dirty="0" smtClean="0"/>
              <a:t>meaning they do not change (i.e. HOR 2 </a:t>
            </a:r>
            <a:r>
              <a:rPr lang="en-US" sz="3200" dirty="0" err="1" smtClean="0"/>
              <a:t>yrs</a:t>
            </a:r>
            <a:r>
              <a:rPr lang="en-US" sz="3200" dirty="0" smtClean="0"/>
              <a:t>- </a:t>
            </a:r>
            <a:r>
              <a:rPr lang="en-US" sz="3200" dirty="0" err="1" smtClean="0"/>
              <a:t>Sen</a:t>
            </a:r>
            <a:r>
              <a:rPr lang="en-US" sz="3200" dirty="0" smtClean="0"/>
              <a:t>- 6 </a:t>
            </a:r>
            <a:r>
              <a:rPr lang="en-US" sz="3200" dirty="0" err="1" smtClean="0"/>
              <a:t>yrs</a:t>
            </a:r>
            <a:r>
              <a:rPr lang="en-US" sz="3200" dirty="0" smtClean="0"/>
              <a:t>)</a:t>
            </a:r>
          </a:p>
          <a:p>
            <a:pPr marL="514350" indent="-51435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C. Qualifications</a:t>
            </a:r>
            <a:r>
              <a:rPr lang="en-US" sz="3200" dirty="0"/>
              <a:t>: 25 years of age, citizenship; 7 years of residency in </a:t>
            </a:r>
            <a:r>
              <a:rPr lang="en-US" sz="3200" dirty="0" smtClean="0"/>
              <a:t>state</a:t>
            </a:r>
            <a:endParaRPr lang="en-US" sz="3200" dirty="0"/>
          </a:p>
        </p:txBody>
      </p:sp>
      <p:pic>
        <p:nvPicPr>
          <p:cNvPr id="4" name="Picture 3" descr="480px-John_Boehner_official_portrai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832" y="3477100"/>
            <a:ext cx="2560199" cy="32011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52031" y="3546264"/>
            <a:ext cx="16348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Former Speaker of the House- John Boehner (R) OH CD 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77642" y="3560119"/>
            <a:ext cx="16348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Speaker of the House</a:t>
            </a:r>
          </a:p>
          <a:p>
            <a:r>
              <a:rPr lang="en-US" dirty="0" smtClean="0"/>
              <a:t>Nancy Pelosi</a:t>
            </a:r>
          </a:p>
          <a:p>
            <a:r>
              <a:rPr lang="en-US" dirty="0" smtClean="0"/>
              <a:t>(D) CA CD 12</a:t>
            </a:r>
            <a:endParaRPr lang="en-US" dirty="0"/>
          </a:p>
        </p:txBody>
      </p:sp>
      <p:sp>
        <p:nvSpPr>
          <p:cNvPr id="5" name="AutoShape 2" descr="Image result for nancy pelos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1638" y="3457637"/>
            <a:ext cx="2326004" cy="3220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 smtClean="0"/>
              <a:t>IV. Senate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7689436" cy="4846320"/>
          </a:xfrm>
        </p:spPr>
        <p:txBody>
          <a:bodyPr/>
          <a:lstStyle/>
          <a:p>
            <a:pPr marL="514350" indent="-514350" algn="ctr">
              <a:buFont typeface="+mj-lt"/>
              <a:buAutoNum type="alphaUcPeriod"/>
            </a:pPr>
            <a:r>
              <a:rPr lang="en-US" sz="3300" dirty="0"/>
              <a:t>Size: 100 members, chosen in statewide </a:t>
            </a:r>
            <a:r>
              <a:rPr lang="en-US" sz="3300" dirty="0" smtClean="0"/>
              <a:t>elections- “At Large”- Meaning the WHOLE state votes. </a:t>
            </a:r>
            <a:r>
              <a:rPr lang="en-US" sz="3300" dirty="0">
                <a:solidFill>
                  <a:srgbClr val="FF0000"/>
                </a:solidFill>
              </a:rPr>
              <a:t>With a smaller size, the Senate has been a more informal body with less need than the House for as many strict procedures</a:t>
            </a:r>
            <a:r>
              <a:rPr lang="en-US" sz="3300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 algn="ctr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764" y="4696691"/>
            <a:ext cx="2964872" cy="1745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14945" y="4696691"/>
            <a:ext cx="23968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52 </a:t>
            </a:r>
            <a:r>
              <a:rPr lang="en-US" dirty="0"/>
              <a:t>Republicans</a:t>
            </a:r>
          </a:p>
          <a:p>
            <a:r>
              <a:rPr lang="en-US" dirty="0" smtClean="0"/>
              <a:t>47 Democrats</a:t>
            </a:r>
          </a:p>
          <a:p>
            <a:r>
              <a:rPr lang="en-US" dirty="0" smtClean="0"/>
              <a:t>2 Independents who caucus with Dems</a:t>
            </a:r>
          </a:p>
          <a:p>
            <a:r>
              <a:rPr lang="en-US" i="1" dirty="0" smtClean="0"/>
              <a:t>*Current party divisions for new Senate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541"/>
            <a:ext cx="7239000" cy="4349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B. Terms </a:t>
            </a:r>
            <a:r>
              <a:rPr lang="en-US" sz="3200" dirty="0"/>
              <a:t>of office: Six years. 1/3 up for reelection every two </a:t>
            </a:r>
            <a:r>
              <a:rPr lang="en-US" sz="3200" dirty="0" smtClean="0"/>
              <a:t>years</a:t>
            </a:r>
            <a:r>
              <a:rPr lang="en-US" sz="3200" dirty="0" smtClean="0">
                <a:sym typeface="Wingdings" panose="05000000000000000000" pitchFamily="2" charset="2"/>
              </a:rPr>
              <a:t> 2/3 are not being </a:t>
            </a:r>
            <a:r>
              <a:rPr lang="en-US" sz="3200" dirty="0" err="1" smtClean="0">
                <a:sym typeface="Wingdings" panose="05000000000000000000" pitchFamily="2" charset="2"/>
              </a:rPr>
              <a:t>re-elected</a:t>
            </a:r>
            <a:r>
              <a:rPr lang="en-US" sz="3200" dirty="0" err="1" smtClean="0"/>
              <a:t>Staggering</a:t>
            </a:r>
            <a:r>
              <a:rPr lang="en-US" sz="3200" dirty="0" smtClean="0"/>
              <a:t> </a:t>
            </a:r>
            <a:r>
              <a:rPr lang="en-US" sz="3200" dirty="0"/>
              <a:t>of terms ensures a more stable body. No term limits allowed here, either</a:t>
            </a:r>
            <a:r>
              <a:rPr lang="en-US" sz="3200" dirty="0" smtClean="0"/>
              <a:t>.</a:t>
            </a:r>
          </a:p>
          <a:p>
            <a:pPr marL="514350" indent="-51435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C. Qualifications</a:t>
            </a:r>
            <a:r>
              <a:rPr lang="en-US" sz="3200" dirty="0"/>
              <a:t>: 30 years of age, citizenship; 9 yrs of residency in </a:t>
            </a:r>
            <a:r>
              <a:rPr lang="en-US" sz="3200" dirty="0" smtClean="0"/>
              <a:t>state 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5481204" y="4515339"/>
            <a:ext cx="29371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Senate Majority Leader-</a:t>
            </a:r>
          </a:p>
          <a:p>
            <a:r>
              <a:rPr lang="en-US" dirty="0" smtClean="0"/>
              <a:t>Mitch McConnell (R) KY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B0F0"/>
                </a:solidFill>
                <a:hlinkClick r:id="rId2"/>
              </a:rPr>
              <a:t>Kamala Harris(D) CA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  <a:hlinkClick r:id="rId3"/>
              </a:rPr>
              <a:t>Diane Feinstein (D) CA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526010"/>
            <a:ext cx="2119745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5659" y="4515338"/>
            <a:ext cx="2381250" cy="1610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Compensation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Members set own salaries. 27</a:t>
            </a:r>
            <a:r>
              <a:rPr lang="en-US" sz="2800" baseline="30000" dirty="0"/>
              <a:t>th</a:t>
            </a:r>
            <a:r>
              <a:rPr lang="en-US" sz="2800" dirty="0"/>
              <a:t> Amendment prevents salary raises from taking effect until the following term. (2007 salaries: $168,500).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(2009 increase: $174,000)</a:t>
            </a:r>
          </a:p>
          <a:p>
            <a:pPr marL="0" indent="0">
              <a:buNone/>
            </a:pPr>
            <a:r>
              <a:rPr lang="en-US" sz="2800" dirty="0" smtClean="0"/>
              <a:t>B. Many </a:t>
            </a:r>
            <a:r>
              <a:rPr lang="en-US" sz="2800" dirty="0"/>
              <a:t>other perks: travel allowance, office space, </a:t>
            </a:r>
            <a:r>
              <a:rPr lang="en-US" sz="2800" u="sng" dirty="0"/>
              <a:t>franking privilege, </a:t>
            </a:r>
            <a:r>
              <a:rPr lang="en-US" sz="2800" dirty="0"/>
              <a:t>insurance, etc. </a:t>
            </a:r>
            <a:endParaRPr lang="en-US" sz="2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5" y="5237017"/>
            <a:ext cx="2231448" cy="1440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90" y="5081583"/>
            <a:ext cx="202233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718" y="4833933"/>
            <a:ext cx="257348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Opulent.thmx</Template>
  <TotalTime>4757</TotalTime>
  <Words>626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Trebuchet MS</vt:lpstr>
      <vt:lpstr>Wingdings</vt:lpstr>
      <vt:lpstr>Wingdings 2</vt:lpstr>
      <vt:lpstr>Opulent</vt:lpstr>
      <vt:lpstr>Overview of Congress</vt:lpstr>
      <vt:lpstr>Essential Question(s) for Unit 2</vt:lpstr>
      <vt:lpstr>I. Terms and sessions</vt:lpstr>
      <vt:lpstr>II. Bicameralism: two-house legislature</vt:lpstr>
      <vt:lpstr>III. House of Representatives </vt:lpstr>
      <vt:lpstr>PowerPoint Presentation</vt:lpstr>
      <vt:lpstr>IV. Senate </vt:lpstr>
      <vt:lpstr>PowerPoint Presentation</vt:lpstr>
      <vt:lpstr>V. Compensation </vt:lpstr>
      <vt:lpstr>VI. Membership </vt:lpstr>
      <vt:lpstr>PowerPoint Presentation</vt:lpstr>
      <vt:lpstr>Essential Knowledge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Congress</dc:title>
  <dc:creator>Maria Chavez</dc:creator>
  <cp:lastModifiedBy>Paul Morgana</cp:lastModifiedBy>
  <cp:revision>45</cp:revision>
  <dcterms:created xsi:type="dcterms:W3CDTF">2013-07-12T02:55:59Z</dcterms:created>
  <dcterms:modified xsi:type="dcterms:W3CDTF">2020-01-07T15:05:47Z</dcterms:modified>
</cp:coreProperties>
</file>