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</p:sld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57" r:id="rId12"/>
    <p:sldId id="258" r:id="rId13"/>
    <p:sldId id="259" r:id="rId14"/>
    <p:sldId id="260" r:id="rId15"/>
    <p:sldId id="261" r:id="rId16"/>
    <p:sldId id="262" r:id="rId17"/>
    <p:sldId id="272" r:id="rId18"/>
    <p:sldId id="263" r:id="rId19"/>
    <p:sldId id="264" r:id="rId20"/>
    <p:sldId id="268" r:id="rId21"/>
    <p:sldId id="270" r:id="rId22"/>
    <p:sldId id="265" r:id="rId23"/>
    <p:sldId id="267" r:id="rId24"/>
    <p:sldId id="271" r:id="rId25"/>
    <p:sldId id="269" r:id="rId26"/>
    <p:sldId id="266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15224FBC-A09B-DF42-A98D-CBA8611F648A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4FBC-A09B-DF42-A98D-CBA8611F648A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3119-3DA2-3948-9306-22CA55BA4E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4FBC-A09B-DF42-A98D-CBA8611F648A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3119-3DA2-3948-9306-22CA55BA4E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4FBC-A09B-DF42-A98D-CBA8611F648A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3119-3DA2-3948-9306-22CA55BA4E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15224FBC-A09B-DF42-A98D-CBA8611F648A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993119-3DA2-3948-9306-22CA55BA4E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4FBC-A09B-DF42-A98D-CBA8611F648A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58993119-3DA2-3948-9306-22CA55BA4E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4FBC-A09B-DF42-A98D-CBA8611F648A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58993119-3DA2-3948-9306-22CA55BA4E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4FBC-A09B-DF42-A98D-CBA8611F648A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3119-3DA2-3948-9306-22CA55BA4E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4FBC-A09B-DF42-A98D-CBA8611F648A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3119-3DA2-3948-9306-22CA55BA4E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15224FBC-A09B-DF42-A98D-CBA8611F648A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993119-3DA2-3948-9306-22CA55BA4E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15224FBC-A09B-DF42-A98D-CBA8611F648A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993119-3DA2-3948-9306-22CA55BA4E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</a:lstStyle>
          <a:p>
            <a:fld id="{15224FBC-A09B-DF42-A98D-CBA8611F648A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</a:lstStyle>
          <a:p>
            <a:fld id="{58993119-3DA2-3948-9306-22CA55BA4E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RUCnb5_HZc0&amp;noredirect=1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a_X2rO-kXHA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cUDBgYodI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wood2014.com/wp-content/uploads/2013/03/43.png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RfSUQyIFog" TargetMode="External"/><Relationship Id="rId2" Type="http://schemas.openxmlformats.org/officeDocument/2006/relationships/hyperlink" Target="https://www.youtube.com/watch?v=NdZP_i_oLtY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UCnb5_HZc0&amp;noredirect=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BmCA9mni68" TargetMode="External"/><Relationship Id="rId2" Type="http://schemas.openxmlformats.org/officeDocument/2006/relationships/hyperlink" Target="https://www.youtube.com/watch?v=YyIWjO94Lnk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Incumbency, Reapportionment, &amp; Redistricting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234" y="2819400"/>
            <a:ext cx="8229600" cy="1752600"/>
          </a:xfrm>
        </p:spPr>
        <p:txBody>
          <a:bodyPr/>
          <a:lstStyle/>
          <a:p>
            <a:r>
              <a:rPr lang="en-US" dirty="0" smtClean="0"/>
              <a:t>Unit 2: Interaction Among the Branches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34290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34290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3600449"/>
            <a:ext cx="2543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Incumbency, Reapportionment, &amp; Redistricting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1164" y="2819400"/>
            <a:ext cx="8042670" cy="1752600"/>
          </a:xfrm>
        </p:spPr>
        <p:txBody>
          <a:bodyPr/>
          <a:lstStyle/>
          <a:p>
            <a:r>
              <a:rPr lang="en-US" dirty="0"/>
              <a:t>Unit 2: Interaction Among the Branches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34290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34290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3600449"/>
            <a:ext cx="2543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114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01023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I. Scope </a:t>
            </a:r>
            <a:r>
              <a:rPr lang="en-US" dirty="0"/>
              <a:t>of incumbency </a:t>
            </a:r>
            <a:r>
              <a:rPr lang="en-US" dirty="0" smtClean="0"/>
              <a:t>advantage (What kind of advantages do incumbents have?)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73" y="3299441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710" y="3223241"/>
            <a:ext cx="22860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679" y="2575541"/>
            <a:ext cx="18764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8873" y="5474605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13 Terms-26 years</a:t>
            </a:r>
          </a:p>
          <a:p>
            <a:r>
              <a:rPr lang="en-US" dirty="0" smtClean="0"/>
              <a:t>HOR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56710" y="5474605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Terms-21 Years</a:t>
            </a:r>
          </a:p>
          <a:p>
            <a:r>
              <a:rPr lang="en-US" dirty="0" smtClean="0"/>
              <a:t>HOR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01679" y="5292436"/>
            <a:ext cx="18764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Former Sen. Ted Kennedy (MA)</a:t>
            </a:r>
          </a:p>
          <a:p>
            <a:r>
              <a:rPr lang="en-US" dirty="0" smtClean="0"/>
              <a:t>47 Years in Senate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9505"/>
            <a:ext cx="8229600" cy="4496658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sz="3300" dirty="0" smtClean="0">
                <a:solidFill>
                  <a:srgbClr val="FF0000"/>
                </a:solidFill>
              </a:rPr>
              <a:t>Reelection </a:t>
            </a:r>
            <a:r>
              <a:rPr lang="en-US" sz="3300" dirty="0">
                <a:solidFill>
                  <a:srgbClr val="FF0000"/>
                </a:solidFill>
              </a:rPr>
              <a:t>rate in House :&gt; 90% </a:t>
            </a:r>
            <a:r>
              <a:rPr lang="en-US" sz="3300" dirty="0"/>
              <a:t>(96% in 2002)</a:t>
            </a:r>
            <a:endParaRPr lang="en-US" sz="3300" dirty="0" smtClean="0"/>
          </a:p>
          <a:p>
            <a:pPr marL="514350" indent="-514350">
              <a:buFont typeface="+mj-lt"/>
              <a:buAutoNum type="alphaUcPeriod"/>
            </a:pPr>
            <a:r>
              <a:rPr lang="en-US" sz="3300" dirty="0" smtClean="0">
                <a:solidFill>
                  <a:srgbClr val="FF0000"/>
                </a:solidFill>
              </a:rPr>
              <a:t>Reelection </a:t>
            </a:r>
            <a:r>
              <a:rPr lang="en-US" sz="3300" dirty="0">
                <a:solidFill>
                  <a:srgbClr val="FF0000"/>
                </a:solidFill>
              </a:rPr>
              <a:t>rate in Senate :&gt; 80% </a:t>
            </a:r>
            <a:r>
              <a:rPr lang="en-US" sz="3300" dirty="0"/>
              <a:t>(86% in 2002)</a:t>
            </a:r>
            <a:endParaRPr lang="en-US" sz="3300" dirty="0" smtClean="0"/>
          </a:p>
          <a:p>
            <a:pPr marL="514350" indent="-514350">
              <a:buFont typeface="+mj-lt"/>
              <a:buAutoNum type="alphaUcPeriod"/>
            </a:pPr>
            <a:r>
              <a:rPr lang="en-US" sz="3300" dirty="0" smtClean="0"/>
              <a:t>Relatively </a:t>
            </a:r>
            <a:r>
              <a:rPr lang="en-US" sz="3300" dirty="0"/>
              <a:t>few seats are seriously contested in the House. Most are “safe seats.”</a:t>
            </a:r>
            <a:r>
              <a:rPr lang="en-US" sz="3300" dirty="0" smtClean="0"/>
              <a:t> 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2222"/>
            <a:ext cx="8229600" cy="4986625"/>
          </a:xfrm>
        </p:spPr>
        <p:txBody>
          <a:bodyPr/>
          <a:lstStyle/>
          <a:p>
            <a:pPr marL="514350" indent="-514350">
              <a:buFont typeface="+mj-lt"/>
              <a:buAutoNum type="alphaUcPeriod" startAt="4"/>
            </a:pPr>
            <a:r>
              <a:rPr lang="en-US" sz="3400" dirty="0"/>
              <a:t>Charges of a “Permanent Congress.</a:t>
            </a:r>
            <a:r>
              <a:rPr lang="en-US" sz="3400" dirty="0" smtClean="0"/>
              <a:t>”</a:t>
            </a:r>
          </a:p>
          <a:p>
            <a:pPr marL="514350" indent="-514350">
              <a:buFont typeface="+mj-lt"/>
              <a:buAutoNum type="alphaUcPeriod" startAt="4"/>
            </a:pPr>
            <a:r>
              <a:rPr lang="en-US" sz="3400" dirty="0" smtClean="0"/>
              <a:t>Counter points to these charges:</a:t>
            </a:r>
          </a:p>
          <a:p>
            <a:r>
              <a:rPr lang="en-US" sz="3400" dirty="0" smtClean="0"/>
              <a:t>Assumptions about Incumbents</a:t>
            </a:r>
          </a:p>
          <a:p>
            <a:r>
              <a:rPr lang="en-US" sz="3400" dirty="0" smtClean="0"/>
              <a:t>Retirements open up seats</a:t>
            </a:r>
          </a:p>
          <a:p>
            <a:pPr marL="0" indent="0">
              <a:buNone/>
            </a:pPr>
            <a:endParaRPr lang="en-US" sz="3400" dirty="0" smtClean="0"/>
          </a:p>
          <a:p>
            <a:pPr marL="514350" indent="-514350">
              <a:buNone/>
            </a:pPr>
            <a:r>
              <a:rPr lang="en-US" i="1" dirty="0" smtClean="0"/>
              <a:t>Thinking: Pros and Cons of having so many incumbents getting re-elected?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Advantages </a:t>
            </a:r>
            <a:r>
              <a:rPr lang="en-US" dirty="0"/>
              <a:t>of incumbency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Franking privilege</a:t>
            </a:r>
          </a:p>
          <a:p>
            <a:pPr marL="514350" indent="-514350">
              <a:buAutoNum type="alphaUcPeriod"/>
            </a:pPr>
            <a:r>
              <a:rPr lang="en-US" dirty="0" smtClean="0"/>
              <a:t>Staffers in offices</a:t>
            </a:r>
          </a:p>
          <a:p>
            <a:pPr marL="514350" indent="-514350">
              <a:buAutoNum type="alphaUcPeriod"/>
            </a:pPr>
            <a:r>
              <a:rPr lang="en-US" dirty="0" smtClean="0"/>
              <a:t>Patronage</a:t>
            </a:r>
          </a:p>
          <a:p>
            <a:pPr marL="514350" indent="-514350">
              <a:buAutoNum type="alphaUcPeriod"/>
            </a:pPr>
            <a:r>
              <a:rPr lang="en-US" dirty="0" smtClean="0">
                <a:solidFill>
                  <a:srgbClr val="FF0000"/>
                </a:solidFill>
              </a:rPr>
              <a:t>Name Recognition</a:t>
            </a:r>
          </a:p>
          <a:p>
            <a:pPr marL="514350" indent="-514350">
              <a:buAutoNum type="alphaUcPeriod"/>
            </a:pPr>
            <a:r>
              <a:rPr lang="en-US" dirty="0" smtClean="0"/>
              <a:t>Casework</a:t>
            </a:r>
          </a:p>
          <a:p>
            <a:pPr marL="514350" indent="-514350">
              <a:buAutoNum type="alphaUcPeriod"/>
            </a:pPr>
            <a:r>
              <a:rPr lang="en-US" dirty="0" smtClean="0"/>
              <a:t>Campaign $ </a:t>
            </a:r>
            <a:r>
              <a:rPr lang="en-US" dirty="0" smtClean="0">
                <a:sym typeface="Wingdings" panose="05000000000000000000" pitchFamily="2" charset="2"/>
              </a:rPr>
              <a:t> PACs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418" y="2006061"/>
            <a:ext cx="8229600" cy="21247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III. A special </a:t>
            </a:r>
            <a:r>
              <a:rPr lang="en-US" dirty="0"/>
              <a:t>incumbency advantage for House members: </a:t>
            </a:r>
            <a:r>
              <a:rPr lang="en-US" dirty="0">
                <a:solidFill>
                  <a:srgbClr val="FF0000"/>
                </a:solidFill>
              </a:rPr>
              <a:t>gerrymandering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82" y="4130825"/>
            <a:ext cx="5480364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2129"/>
            <a:ext cx="8229600" cy="5400935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3600" dirty="0"/>
              <a:t>To understand </a:t>
            </a:r>
            <a:r>
              <a:rPr lang="en-US" sz="3600" b="1" dirty="0"/>
              <a:t>gerrymandering,</a:t>
            </a:r>
            <a:r>
              <a:rPr lang="en-US" sz="3600" dirty="0"/>
              <a:t> you first need to understand </a:t>
            </a:r>
            <a:r>
              <a:rPr lang="en-US" sz="3600" u="sng" dirty="0">
                <a:solidFill>
                  <a:srgbClr val="FF0000"/>
                </a:solidFill>
              </a:rPr>
              <a:t>reapportionment</a:t>
            </a:r>
            <a:r>
              <a:rPr lang="en-US" sz="3600" dirty="0"/>
              <a:t>: the redistribution of the 435 seats in the House on the basis of changes in state populations.</a:t>
            </a:r>
            <a:r>
              <a:rPr lang="en-US" sz="3600" dirty="0" smtClean="0"/>
              <a:t> 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sz="4000" dirty="0" smtClean="0"/>
              <a:t>Number of Rep’s per state is determined by population.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sz="4000" dirty="0" smtClean="0">
                <a:solidFill>
                  <a:srgbClr val="FF0000"/>
                </a:solidFill>
              </a:rPr>
              <a:t>Census conducted every 10 years </a:t>
            </a:r>
            <a:r>
              <a:rPr lang="en-US" sz="4000" dirty="0" smtClean="0">
                <a:solidFill>
                  <a:srgbClr val="FF0000"/>
                </a:solidFill>
                <a:hlinkClick r:id="rId2"/>
              </a:rPr>
              <a:t>Reapportionment Video</a:t>
            </a:r>
            <a:endParaRPr lang="en-US" sz="4000" dirty="0" smtClean="0">
              <a:solidFill>
                <a:srgbClr val="FF0000"/>
              </a:solidFill>
            </a:endParaRPr>
          </a:p>
          <a:p>
            <a:pPr marL="514350" indent="-514350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California’s Congressional Districts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what our state’s CDs look like:</a:t>
            </a:r>
          </a:p>
          <a:p>
            <a:r>
              <a:rPr lang="en-US" dirty="0" smtClean="0"/>
              <a:t>Remember it’s 1 rep for </a:t>
            </a:r>
            <a:r>
              <a:rPr lang="en-US" smtClean="0"/>
              <a:t>650,000 people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65" y="2785789"/>
            <a:ext cx="6496334" cy="393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28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382"/>
            <a:ext cx="8229600" cy="6209887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UcPeriod" startAt="2"/>
            </a:pPr>
            <a:r>
              <a:rPr lang="en-US" sz="3600" dirty="0"/>
              <a:t>Census will show population changes in state </a:t>
            </a:r>
            <a:r>
              <a:rPr lang="en-US" sz="3600" dirty="0">
                <a:sym typeface="Wingdings"/>
              </a:rPr>
              <a:t></a:t>
            </a:r>
            <a:r>
              <a:rPr lang="en-US" sz="3600" dirty="0"/>
              <a:t> these changes must be reflected in state representation in House; same in the state legislature. </a:t>
            </a:r>
            <a:endParaRPr lang="en-US" sz="3600" dirty="0" smtClean="0"/>
          </a:p>
          <a:p>
            <a:r>
              <a:rPr lang="en-US" sz="3600" dirty="0" smtClean="0"/>
              <a:t>To make the people fit they REDRAW the lines</a:t>
            </a:r>
            <a:r>
              <a:rPr lang="en-US" sz="3600" dirty="0" smtClean="0">
                <a:sym typeface="Wingdings" panose="05000000000000000000" pitchFamily="2" charset="2"/>
              </a:rPr>
              <a:t> </a:t>
            </a:r>
            <a:r>
              <a:rPr lang="en-US" sz="3600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Redistricting</a:t>
            </a:r>
            <a:r>
              <a:rPr lang="en-US" sz="3600" dirty="0" smtClean="0">
                <a:solidFill>
                  <a:srgbClr val="FF0000"/>
                </a:solidFill>
              </a:rPr>
              <a:t>: </a:t>
            </a:r>
          </a:p>
          <a:p>
            <a:r>
              <a:rPr lang="en-US" sz="3600" dirty="0" smtClean="0"/>
              <a:t>Gerrymandering (type of redistricting): Redrawing </a:t>
            </a:r>
            <a:r>
              <a:rPr lang="en-US" sz="3600" dirty="0"/>
              <a:t>boundaries to favor the party in power of the state </a:t>
            </a:r>
            <a:r>
              <a:rPr lang="en-US" sz="3600" dirty="0" smtClean="0"/>
              <a:t>legislature &amp; HOR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  <a:hlinkClick r:id="rId2"/>
              </a:rPr>
              <a:t>Redistricting Song</a:t>
            </a:r>
            <a:endParaRPr lang="en-US" sz="3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9541"/>
            <a:ext cx="8229600" cy="612222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Origin </a:t>
            </a:r>
            <a:r>
              <a:rPr lang="en-US" dirty="0"/>
              <a:t>of</a:t>
            </a:r>
            <a:r>
              <a:rPr lang="en-US" dirty="0" smtClean="0"/>
              <a:t> term</a:t>
            </a:r>
            <a:r>
              <a:rPr lang="en-US" dirty="0"/>
              <a:t>: from 19</a:t>
            </a:r>
            <a:r>
              <a:rPr lang="en-US" baseline="30000" dirty="0"/>
              <a:t>th</a:t>
            </a:r>
            <a:r>
              <a:rPr lang="en-US" dirty="0"/>
              <a:t> century Mass. Governor Elbridge  </a:t>
            </a:r>
            <a:r>
              <a:rPr lang="en-US" dirty="0" smtClean="0"/>
              <a:t>Gerry</a:t>
            </a:r>
            <a:r>
              <a:rPr lang="en-US" dirty="0"/>
              <a:t>, who drew district lines himself. Some of his districts had such strange shapes that they looked like salamanders, prompting one wag to instead refer to them as “gerrymandering”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party in power can get a majority of seats in the House by:</a:t>
            </a:r>
            <a:endParaRPr lang="en-US" dirty="0" smtClean="0"/>
          </a:p>
          <a:p>
            <a:pPr marL="1314450" lvl="2" indent="-514350">
              <a:buFont typeface="+mj-lt"/>
              <a:buAutoNum type="arabicPeriod"/>
            </a:pPr>
            <a:r>
              <a:rPr lang="en-US" sz="3200" dirty="0" smtClean="0"/>
              <a:t>“</a:t>
            </a:r>
            <a:r>
              <a:rPr lang="en-US" sz="3200" dirty="0"/>
              <a:t>Packing:</a:t>
            </a:r>
            <a:r>
              <a:rPr lang="en-US" sz="3200" dirty="0" smtClean="0"/>
              <a:t>”.</a:t>
            </a:r>
          </a:p>
          <a:p>
            <a:pPr marL="1314450" lvl="2" indent="-514350">
              <a:buAutoNum type="arabicPeriod"/>
            </a:pPr>
            <a:r>
              <a:rPr lang="en-US" sz="3200" dirty="0" smtClean="0"/>
              <a:t>“</a:t>
            </a:r>
            <a:r>
              <a:rPr lang="en-US" sz="3200" dirty="0"/>
              <a:t>Cracking:” </a:t>
            </a: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hlinkClick r:id="rId2"/>
              </a:rPr>
              <a:t>Effects </a:t>
            </a:r>
            <a:r>
              <a:rPr lang="en-US" dirty="0">
                <a:hlinkClick r:id="rId2"/>
              </a:rPr>
              <a:t>of gerrymandering: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Are Doing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we get into the REAL technical aspect of these concepts…</a:t>
            </a:r>
          </a:p>
          <a:p>
            <a:r>
              <a:rPr lang="en-US" dirty="0" smtClean="0"/>
              <a:t>You will do a hands on case study to better understand by actually doing…</a:t>
            </a:r>
          </a:p>
          <a:p>
            <a:r>
              <a:rPr lang="en-US" dirty="0" smtClean="0"/>
              <a:t>You are going to reapportion and redistrict the great state of Morgana &amp; state of Matthews using beans, butcher paper, pencils &amp; erasers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11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IV. Packing vs. Cracking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Take a look at our district here at home...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CA 43rd District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45920"/>
            <a:ext cx="4038600" cy="452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711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IV. Packing vs. Cracking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2655"/>
            <a:ext cx="4038600" cy="4073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69918"/>
            <a:ext cx="4087090" cy="4218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72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. Redistricting </a:t>
            </a:r>
            <a:r>
              <a:rPr lang="en-US" dirty="0"/>
              <a:t>requirements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8722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Districts </a:t>
            </a:r>
            <a:r>
              <a:rPr lang="en-US" dirty="0"/>
              <a:t>must be as near equal in population as </a:t>
            </a:r>
            <a:r>
              <a:rPr lang="en-US" dirty="0" smtClean="0"/>
              <a:t>possible</a:t>
            </a:r>
          </a:p>
          <a:p>
            <a:pPr marL="1314450" lvl="2" indent="-514350">
              <a:buFont typeface="+mj-lt"/>
              <a:buAutoNum type="alphaLcParenR"/>
            </a:pPr>
            <a:r>
              <a:rPr lang="en-US" sz="2824" dirty="0" smtClean="0"/>
              <a:t>Baker </a:t>
            </a:r>
            <a:r>
              <a:rPr lang="en-US" sz="2824" dirty="0"/>
              <a:t>v. Carr, 1962: “one man, one vote” </a:t>
            </a:r>
            <a:r>
              <a:rPr lang="en-US" sz="2824" dirty="0" smtClean="0"/>
              <a:t>State of TN was redistricting areas of the state to give benefit to some and leaving others out. </a:t>
            </a:r>
            <a:r>
              <a:rPr lang="en-US" sz="2824" dirty="0"/>
              <a:t>P</a:t>
            </a:r>
            <a:r>
              <a:rPr lang="en-US" sz="2824" dirty="0" smtClean="0"/>
              <a:t>rinciple </a:t>
            </a:r>
            <a:r>
              <a:rPr lang="en-US" sz="2824" dirty="0"/>
              <a:t>applied to state legislative districts to correct overrepresentation </a:t>
            </a:r>
            <a:r>
              <a:rPr lang="en-US" sz="2824" u="sng" dirty="0">
                <a:solidFill>
                  <a:srgbClr val="FF0000"/>
                </a:solidFill>
              </a:rPr>
              <a:t>(</a:t>
            </a:r>
            <a:r>
              <a:rPr lang="en-US" sz="2824" u="sng" dirty="0" smtClean="0">
                <a:solidFill>
                  <a:srgbClr val="FF0000"/>
                </a:solidFill>
              </a:rPr>
              <a:t>mal-apportionment</a:t>
            </a:r>
            <a:r>
              <a:rPr lang="en-US" sz="2824" dirty="0">
                <a:solidFill>
                  <a:srgbClr val="FF0000"/>
                </a:solidFill>
              </a:rPr>
              <a:t>) </a:t>
            </a:r>
            <a:r>
              <a:rPr lang="en-US" sz="2824" dirty="0"/>
              <a:t>of rural areas.</a:t>
            </a:r>
            <a:endParaRPr lang="en-US" sz="2824" dirty="0" smtClean="0"/>
          </a:p>
          <a:p>
            <a:pPr marL="1314450" lvl="2" indent="-514350">
              <a:buFont typeface="+mj-lt"/>
              <a:buAutoNum type="alphaLcParenR"/>
            </a:pPr>
            <a:r>
              <a:rPr lang="en-US" sz="2824" dirty="0" err="1" smtClean="0"/>
              <a:t>Wesberry</a:t>
            </a:r>
            <a:r>
              <a:rPr lang="en-US" sz="2824" dirty="0" smtClean="0"/>
              <a:t> </a:t>
            </a:r>
            <a:r>
              <a:rPr lang="en-US" sz="2824" dirty="0"/>
              <a:t>V. Sanders, 1964: applied same principal to House districts.</a:t>
            </a:r>
            <a:endParaRPr lang="en-US" sz="2824" dirty="0" smtClean="0"/>
          </a:p>
          <a:p>
            <a:pPr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06918"/>
            <a:ext cx="8229600" cy="3219096"/>
          </a:xfrm>
        </p:spPr>
        <p:txBody>
          <a:bodyPr/>
          <a:lstStyle/>
          <a:p>
            <a:r>
              <a:rPr lang="en-US" dirty="0" smtClean="0"/>
              <a:t>Racial gerrymandering is prohibited(Shaw v. Reno, 1993). </a:t>
            </a:r>
          </a:p>
          <a:p>
            <a:r>
              <a:rPr lang="en-US" dirty="0" smtClean="0"/>
              <a:t>Race may not be the primary factor in drawing district lines (Miller v. Johnson, 1995).</a:t>
            </a:r>
          </a:p>
          <a:p>
            <a:pPr marL="514350" indent="-514350" algn="ctr">
              <a:buFont typeface="+mj-lt"/>
              <a:buAutoNum type="arabicPeriod" startAt="2"/>
            </a:pPr>
            <a:endParaRPr lang="en-US" dirty="0"/>
          </a:p>
        </p:txBody>
      </p:sp>
      <p:pic>
        <p:nvPicPr>
          <p:cNvPr id="4" name="Picture 3" descr="GACongDist9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802" y="2785736"/>
            <a:ext cx="5561370" cy="3870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Importance of Representation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algn="ctr"/>
            <a:r>
              <a:rPr lang="en-US" dirty="0" smtClean="0"/>
              <a:t>City and County Representation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37" y="5395364"/>
            <a:ext cx="2276475" cy="1248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27" y="1646237"/>
            <a:ext cx="2000682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54041" y="2710935"/>
            <a:ext cx="92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HOR 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126" y="1751943"/>
            <a:ext cx="1895475" cy="95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80510" y="2558535"/>
            <a:ext cx="1366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U.S. </a:t>
            </a:r>
            <a:r>
              <a:rPr lang="en-US" dirty="0" err="1" smtClean="0"/>
              <a:t>Sen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57454" y="2636148"/>
            <a:ext cx="1329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U.S. </a:t>
            </a:r>
            <a:r>
              <a:rPr lang="en-US" dirty="0" err="1" smtClean="0"/>
              <a:t>Sen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73932" y="4114800"/>
            <a:ext cx="1979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State Assembly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24104" y="4144904"/>
            <a:ext cx="1482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State Senate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535" y="3021536"/>
            <a:ext cx="1900657" cy="11317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0211" y="3007271"/>
            <a:ext cx="1943101" cy="11459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0198" y="1677892"/>
            <a:ext cx="2143125" cy="102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86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V. Impact of Redistricting on Democracy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Changes </a:t>
            </a:r>
            <a:r>
              <a:rPr lang="en-US" dirty="0" smtClean="0"/>
              <a:t>in Redistricting in California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Prop 11 </a:t>
            </a:r>
            <a:r>
              <a:rPr lang="en-US" dirty="0" smtClean="0">
                <a:hlinkClick r:id="rId2"/>
              </a:rPr>
              <a:t>2008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Challenges of Redistricting in CA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California Lessons on Redistricting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07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Essential </a:t>
            </a:r>
            <a:r>
              <a:rPr lang="en-US" smtClean="0"/>
              <a:t>Knowledge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Discuss 2 advantages of incumbents in congressional races</a:t>
            </a:r>
            <a:r>
              <a:rPr lang="en-US" dirty="0" smtClean="0"/>
              <a:t>.</a:t>
            </a:r>
          </a:p>
          <a:p>
            <a:pPr marL="514350" indent="-51435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 Describe the process of Reapportionment and Redistricting in your own words</a:t>
            </a:r>
          </a:p>
          <a:p>
            <a:pPr marL="514350" indent="-514350" algn="ctr">
              <a:buNone/>
            </a:pPr>
            <a:endParaRPr lang="en-US" dirty="0" smtClean="0"/>
          </a:p>
          <a:p>
            <a:pPr marL="514350" indent="-514350" algn="ctr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Like a Political Scientist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i="1" dirty="0" smtClean="0"/>
              <a:t>Skill: Explain the significance of  causes and effects</a:t>
            </a:r>
          </a:p>
          <a:p>
            <a:r>
              <a:rPr lang="en-US" dirty="0" smtClean="0"/>
              <a:t>---------------------------------------------------</a:t>
            </a:r>
          </a:p>
          <a:p>
            <a:r>
              <a:rPr lang="en-US" dirty="0" smtClean="0"/>
              <a:t>How might gerrymandering affect congressional behavior?</a:t>
            </a:r>
          </a:p>
          <a:p>
            <a:endParaRPr lang="en-US" dirty="0"/>
          </a:p>
          <a:p>
            <a:r>
              <a:rPr lang="en-US" dirty="0" smtClean="0"/>
              <a:t>Explain how gerrymandering affects gridlock or creates the need for negotiation and compromise in Congress?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67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Basics to 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are HOR members elected? </a:t>
            </a:r>
          </a:p>
          <a:p>
            <a:r>
              <a:rPr lang="en-US" dirty="0" smtClean="0"/>
              <a:t>What is the HOR representation based on?</a:t>
            </a:r>
          </a:p>
          <a:p>
            <a:r>
              <a:rPr lang="en-US" dirty="0" smtClean="0"/>
              <a:t>What is a census? </a:t>
            </a:r>
          </a:p>
          <a:p>
            <a:r>
              <a:rPr lang="en-US" dirty="0" smtClean="0"/>
              <a:t>What is reapportionment?</a:t>
            </a:r>
          </a:p>
          <a:p>
            <a:r>
              <a:rPr lang="en-US" dirty="0" smtClean="0"/>
              <a:t>What is redistricting?</a:t>
            </a:r>
          </a:p>
          <a:p>
            <a:pPr marL="0" indent="0">
              <a:buNone/>
            </a:pPr>
            <a:r>
              <a:rPr lang="en-US" dirty="0" smtClean="0"/>
              <a:t>Here is how all this works: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Census Bureau Apportionment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07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California’s Congressional Districts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what our state’s CDs look like:</a:t>
            </a:r>
          </a:p>
          <a:p>
            <a:r>
              <a:rPr lang="en-US" dirty="0" smtClean="0"/>
              <a:t>Remember it’s 1 rep for </a:t>
            </a:r>
            <a:r>
              <a:rPr lang="en-US" smtClean="0"/>
              <a:t>650,000 people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65" y="2785789"/>
            <a:ext cx="6496334" cy="393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51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States of Morgana &amp; Matthews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State of Morgana	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State of Matthews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are all a part of The Citizens Committee for Redistricting </a:t>
            </a:r>
          </a:p>
          <a:p>
            <a:r>
              <a:rPr lang="en-US" dirty="0" smtClean="0"/>
              <a:t>Every “person” needs to be represented </a:t>
            </a:r>
          </a:p>
          <a:p>
            <a:r>
              <a:rPr lang="en-US" dirty="0" smtClean="0"/>
              <a:t>1 rep for every 30 “people” </a:t>
            </a:r>
            <a:endParaRPr lang="en-US" dirty="0"/>
          </a:p>
          <a:p>
            <a:r>
              <a:rPr lang="en-US" dirty="0" smtClean="0"/>
              <a:t>Your task will be to properly apportion and draw district lines based on the population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You are all a part of The Citizens Committee for Redistricting </a:t>
            </a:r>
          </a:p>
          <a:p>
            <a:r>
              <a:rPr lang="en-US" dirty="0"/>
              <a:t>Every “person” needs to be represented </a:t>
            </a:r>
          </a:p>
          <a:p>
            <a:r>
              <a:rPr lang="en-US" dirty="0"/>
              <a:t>1 rep for every 30 “people” </a:t>
            </a:r>
          </a:p>
          <a:p>
            <a:r>
              <a:rPr lang="en-US" dirty="0"/>
              <a:t>Your task will be to properly apportion and draw district lines based on the population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76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Census 2020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After conducting the new census, the state of Morgana has lost population due to a housing crisis</a:t>
            </a:r>
          </a:p>
          <a:p>
            <a:r>
              <a:rPr lang="en-US" dirty="0" smtClean="0"/>
              <a:t>State of Matthews has an influx of new residents from the state of Morgana</a:t>
            </a:r>
          </a:p>
          <a:p>
            <a:r>
              <a:rPr lang="en-US" dirty="0" smtClean="0"/>
              <a:t>Because of this change in population, the state of Morgana will lose  45 “people”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State of Matthews gains 45 “people”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You must now reapportion and redistrict according to the new census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68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to 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“district” must still have 1 rep for 30 “people”</a:t>
            </a:r>
          </a:p>
          <a:p>
            <a:r>
              <a:rPr lang="en-US" dirty="0" smtClean="0"/>
              <a:t>You cannot move the “people” to fit the new lines</a:t>
            </a:r>
          </a:p>
          <a:p>
            <a:r>
              <a:rPr lang="en-US" dirty="0" smtClean="0"/>
              <a:t>You must erase old lines and create new lines to follow the proper apportionment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82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 and 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the next 4 </a:t>
            </a:r>
            <a:r>
              <a:rPr lang="en-US" dirty="0" err="1" smtClean="0"/>
              <a:t>mins</a:t>
            </a:r>
            <a:r>
              <a:rPr lang="en-US" dirty="0" smtClean="0"/>
              <a:t> to respond to the following questions: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Describe your general reactions to this process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Summarize your understanding of reapportionment &amp; redistricting so far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your questions/confusions?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48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Politics of Redistricting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Questions/Circumstances to Consider: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Most state legislatures are in charge of redrawing the lines (CA uses a citizen’s committee)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if the majority party in charge of state legislatures have final say in the lines drawn?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Can there be some issues with race in the redrawing of district lines?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Supreme Court &amp; Issue of “Gerrymandering”</a:t>
            </a:r>
          </a:p>
          <a:p>
            <a:r>
              <a:rPr lang="en-US" dirty="0" smtClean="0"/>
              <a:t>This year alone 4 different cases from 3 different states landed in front of the Court </a:t>
            </a:r>
          </a:p>
          <a:p>
            <a:r>
              <a:rPr lang="en-US" dirty="0" smtClean="0"/>
              <a:t>President Obama has pledged to work on this issue </a:t>
            </a:r>
          </a:p>
          <a:p>
            <a:r>
              <a:rPr lang="en-US" dirty="0" smtClean="0">
                <a:hlinkClick r:id="rId2"/>
              </a:rPr>
              <a:t>Obama Statement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Most Recent Cases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94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Foundry.thmx</Template>
  <TotalTime>19579</TotalTime>
  <Words>1054</Words>
  <Application>Microsoft Office PowerPoint</Application>
  <PresentationFormat>On-screen Show (4:3)</PresentationFormat>
  <Paragraphs>135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Rockwell</vt:lpstr>
      <vt:lpstr>Wingdings</vt:lpstr>
      <vt:lpstr>Wingdings 2</vt:lpstr>
      <vt:lpstr>Foundry</vt:lpstr>
      <vt:lpstr>Incumbency, Reapportionment, &amp; Redistricting</vt:lpstr>
      <vt:lpstr>What You Are Doing Today</vt:lpstr>
      <vt:lpstr>Some Basics to remember</vt:lpstr>
      <vt:lpstr>California’s Congressional Districts</vt:lpstr>
      <vt:lpstr>The States of Morgana &amp; Matthews</vt:lpstr>
      <vt:lpstr>Census 2020</vt:lpstr>
      <vt:lpstr>Rules to remember</vt:lpstr>
      <vt:lpstr>Reflection and takeaways</vt:lpstr>
      <vt:lpstr>The Politics of Redistricting</vt:lpstr>
      <vt:lpstr>Incumbency, Reapportionment, &amp; Redistricting</vt:lpstr>
      <vt:lpstr>I. Scope of incumbency advantage (What kind of advantages do incumbents have?) </vt:lpstr>
      <vt:lpstr>PowerPoint Presentation</vt:lpstr>
      <vt:lpstr>PowerPoint Presentation</vt:lpstr>
      <vt:lpstr>II. Advantages of incumbency </vt:lpstr>
      <vt:lpstr>III. A special incumbency advantage for House members: gerrymandering </vt:lpstr>
      <vt:lpstr>PowerPoint Presentation</vt:lpstr>
      <vt:lpstr>California’s Congressional Districts</vt:lpstr>
      <vt:lpstr>PowerPoint Presentation</vt:lpstr>
      <vt:lpstr>PowerPoint Presentation</vt:lpstr>
      <vt:lpstr>IV. Packing vs. Cracking</vt:lpstr>
      <vt:lpstr>IV. Packing vs. Cracking</vt:lpstr>
      <vt:lpstr>A. Redistricting requirements </vt:lpstr>
      <vt:lpstr>PowerPoint Presentation</vt:lpstr>
      <vt:lpstr>The Importance of Representation</vt:lpstr>
      <vt:lpstr>V. Impact of Redistricting on Democracy</vt:lpstr>
      <vt:lpstr>Essential Knowledge Statements</vt:lpstr>
      <vt:lpstr>Think Like a Political Scientist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Incumbency Advantage</dc:title>
  <dc:creator>Maria Chavez</dc:creator>
  <cp:lastModifiedBy>Paul Morgana</cp:lastModifiedBy>
  <cp:revision>53</cp:revision>
  <dcterms:created xsi:type="dcterms:W3CDTF">2013-07-12T02:47:34Z</dcterms:created>
  <dcterms:modified xsi:type="dcterms:W3CDTF">2020-02-01T19:53:07Z</dcterms:modified>
</cp:coreProperties>
</file>