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7C8C-5CAD-9640-BEA7-7EC270898DA7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6EF2-8B3C-0E41-ADBD-5B4FB772AD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7C8C-5CAD-9640-BEA7-7EC270898DA7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6EF2-8B3C-0E41-ADBD-5B4FB772AD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7C8C-5CAD-9640-BEA7-7EC270898DA7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6EF2-8B3C-0E41-ADBD-5B4FB772AD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7C8C-5CAD-9640-BEA7-7EC270898DA7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6EF2-8B3C-0E41-ADBD-5B4FB772AD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7C8C-5CAD-9640-BEA7-7EC270898DA7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6EF2-8B3C-0E41-ADBD-5B4FB772AD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7C8C-5CAD-9640-BEA7-7EC270898DA7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6EF2-8B3C-0E41-ADBD-5B4FB772AD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7C8C-5CAD-9640-BEA7-7EC270898DA7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6EF2-8B3C-0E41-ADBD-5B4FB772AD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7C8C-5CAD-9640-BEA7-7EC270898DA7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6EF2-8B3C-0E41-ADBD-5B4FB772AD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7C8C-5CAD-9640-BEA7-7EC270898DA7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6EF2-8B3C-0E41-ADBD-5B4FB772AD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7C8C-5CAD-9640-BEA7-7EC270898DA7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6EF2-8B3C-0E41-ADBD-5B4FB772AD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7C8C-5CAD-9640-BEA7-7EC270898DA7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6EF2-8B3C-0E41-ADBD-5B4FB772AD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7C8C-5CAD-9640-BEA7-7EC270898DA7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6EF2-8B3C-0E41-ADBD-5B4FB772AD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0D67C8C-5CAD-9640-BEA7-7EC270898DA7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56B76EF2-8B3C-0E41-ADBD-5B4FB772AD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Structure and Powers of Congress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2: Interaction Among </a:t>
            </a:r>
            <a:r>
              <a:rPr lang="en-US" smtClean="0"/>
              <a:t>the Branches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457" y="3899775"/>
            <a:ext cx="7274255" cy="2569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Discuss </a:t>
            </a:r>
            <a:r>
              <a:rPr lang="en-US" sz="2800" dirty="0"/>
              <a:t>2 ways implied powers can expand the powers of Congress</a:t>
            </a:r>
            <a:r>
              <a:rPr lang="en-US" sz="2800" dirty="0" smtClean="0"/>
              <a:t>.</a:t>
            </a:r>
          </a:p>
          <a:p>
            <a:pPr marL="514350" indent="-51435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2. Checks </a:t>
            </a:r>
            <a:r>
              <a:rPr lang="en-US" sz="2800" dirty="0"/>
              <a:t>and Balances- Explain the relationship between the Senate and the President when it comes to appointments. 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3. Add any additional new differences to your HOR/Senate Chart (i.e. </a:t>
            </a:r>
            <a:r>
              <a:rPr lang="en-US" sz="2800" smtClean="0"/>
              <a:t>Unique powers)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626" y="107576"/>
            <a:ext cx="8916373" cy="13369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I. The </a:t>
            </a:r>
            <a:r>
              <a:rPr lang="en-US" dirty="0"/>
              <a:t>bicameral structure: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Two </a:t>
            </a:r>
            <a:r>
              <a:rPr lang="en-US" dirty="0"/>
              <a:t>C</a:t>
            </a:r>
            <a:r>
              <a:rPr lang="en-US" dirty="0" smtClean="0"/>
              <a:t>hambers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3200" dirty="0" smtClean="0"/>
              <a:t>“</a:t>
            </a:r>
            <a:r>
              <a:rPr lang="en-US" sz="3200" dirty="0"/>
              <a:t>Ceremonial” Upper </a:t>
            </a:r>
            <a:r>
              <a:rPr lang="en-US" sz="3200" dirty="0" smtClean="0"/>
              <a:t>house = Senate- “Lower House” = HOR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/>
              <a:t>Purpose </a:t>
            </a:r>
            <a:r>
              <a:rPr lang="en-US" sz="3200" dirty="0"/>
              <a:t>of bicameralism </a:t>
            </a:r>
            <a:endParaRPr lang="en-US" sz="3200" dirty="0" smtClean="0"/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/>
              <a:t>HOR reflects popular will of citizens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/>
              <a:t>Senate was to provide more stability, continuity</a:t>
            </a:r>
            <a:r>
              <a:rPr lang="en-US" sz="3200" dirty="0"/>
              <a:t>, and in-depth deliberation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9748"/>
          </a:xfrm>
        </p:spPr>
        <p:txBody>
          <a:bodyPr anchor="t">
            <a:normAutofit fontScale="90000"/>
          </a:bodyPr>
          <a:lstStyle/>
          <a:p>
            <a:r>
              <a:rPr lang="en-US" sz="4000" dirty="0" smtClean="0"/>
              <a:t>II. Expressed </a:t>
            </a:r>
            <a:r>
              <a:rPr lang="en-US" sz="4000" dirty="0"/>
              <a:t>(enumerated, delegated)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4386"/>
            <a:ext cx="9144000" cy="580361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 smtClean="0">
                <a:solidFill>
                  <a:srgbClr val="FF0000"/>
                </a:solidFill>
              </a:rPr>
              <a:t>Levy </a:t>
            </a:r>
            <a:r>
              <a:rPr lang="en-US" sz="2800" dirty="0">
                <a:solidFill>
                  <a:srgbClr val="FF0000"/>
                </a:solidFill>
              </a:rPr>
              <a:t>taxes (revenue bills must begin in House)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>
                <a:solidFill>
                  <a:srgbClr val="FF0000"/>
                </a:solidFill>
              </a:rPr>
              <a:t>Spend </a:t>
            </a:r>
            <a:r>
              <a:rPr lang="en-US" sz="2800" dirty="0">
                <a:solidFill>
                  <a:srgbClr val="FF0000"/>
                </a:solidFill>
              </a:rPr>
              <a:t>money for common defense and public </a:t>
            </a:r>
            <a:r>
              <a:rPr lang="en-US" sz="2800" dirty="0" smtClean="0">
                <a:solidFill>
                  <a:srgbClr val="FF0000"/>
                </a:solidFill>
              </a:rPr>
              <a:t>welfare (appropriations)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>
                <a:solidFill>
                  <a:srgbClr val="FF0000"/>
                </a:solidFill>
              </a:rPr>
              <a:t>Borrow money</a:t>
            </a:r>
          </a:p>
          <a:p>
            <a:pPr marL="514350" indent="-514350">
              <a:buNone/>
            </a:pPr>
            <a:endParaRPr lang="en-US" sz="2800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>
                <a:solidFill>
                  <a:srgbClr val="FF0000"/>
                </a:solidFill>
              </a:rPr>
              <a:t>Regulate </a:t>
            </a:r>
            <a:r>
              <a:rPr lang="en-US" sz="2800" dirty="0">
                <a:solidFill>
                  <a:srgbClr val="FF0000"/>
                </a:solidFill>
              </a:rPr>
              <a:t>foreign, interstate, Indian commerce. This clause has been tested</a:t>
            </a:r>
            <a:r>
              <a:rPr lang="en-US" sz="2800" dirty="0" smtClean="0">
                <a:solidFill>
                  <a:srgbClr val="FF0000"/>
                </a:solidFill>
              </a:rPr>
              <a:t> frequently </a:t>
            </a:r>
            <a:r>
              <a:rPr lang="en-US" sz="2800" dirty="0">
                <a:solidFill>
                  <a:srgbClr val="FF0000"/>
                </a:solidFill>
              </a:rPr>
              <a:t>in the courts due to its broad interpretation by </a:t>
            </a:r>
            <a:r>
              <a:rPr lang="en-US" sz="2800" dirty="0" smtClean="0">
                <a:solidFill>
                  <a:srgbClr val="FF0000"/>
                </a:solidFill>
              </a:rPr>
              <a:t>congress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2553" y="2551321"/>
            <a:ext cx="1318391" cy="1654581"/>
          </a:xfrm>
          <a:prstGeom prst="rect">
            <a:avLst/>
          </a:prstGeom>
        </p:spPr>
      </p:pic>
      <p:pic>
        <p:nvPicPr>
          <p:cNvPr id="6" name="Picture 5" descr="wtw-2012-old-sty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5169" y="2278778"/>
            <a:ext cx="3631631" cy="1927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4158"/>
            <a:ext cx="8229600" cy="5592005"/>
          </a:xfrm>
        </p:spPr>
        <p:txBody>
          <a:bodyPr/>
          <a:lstStyle/>
          <a:p>
            <a:pPr marL="514350" indent="-514350">
              <a:buFont typeface="+mj-lt"/>
              <a:buAutoNum type="alphaUcPeriod" startAt="5"/>
            </a:pPr>
            <a:r>
              <a:rPr lang="en-US" sz="3200" dirty="0" smtClean="0"/>
              <a:t>Establish </a:t>
            </a:r>
            <a:r>
              <a:rPr lang="en-US" sz="3200" dirty="0"/>
              <a:t>naturalization and bankruptcy </a:t>
            </a:r>
            <a:r>
              <a:rPr lang="en-US" sz="3200" dirty="0" smtClean="0"/>
              <a:t>laws</a:t>
            </a:r>
          </a:p>
          <a:p>
            <a:pPr marL="514350" indent="-514350">
              <a:buFont typeface="+mj-lt"/>
              <a:buAutoNum type="alphaUcPeriod" startAt="5"/>
            </a:pPr>
            <a:r>
              <a:rPr lang="en-US" sz="3200" dirty="0" smtClean="0"/>
              <a:t>Coin money</a:t>
            </a:r>
          </a:p>
          <a:p>
            <a:pPr marL="514350" indent="-514350">
              <a:buFont typeface="+mj-lt"/>
              <a:buAutoNum type="alphaUcPeriod" startAt="5"/>
            </a:pPr>
            <a:r>
              <a:rPr lang="en-US" sz="3200" dirty="0" smtClean="0"/>
              <a:t>Establish </a:t>
            </a:r>
            <a:r>
              <a:rPr lang="en-US" sz="3200" dirty="0"/>
              <a:t>weights and </a:t>
            </a:r>
            <a:r>
              <a:rPr lang="en-US" sz="3200" dirty="0" smtClean="0"/>
              <a:t>measurements</a:t>
            </a:r>
          </a:p>
          <a:p>
            <a:pPr marL="514350" indent="-514350">
              <a:buFont typeface="+mj-lt"/>
              <a:buAutoNum type="alphaUcPeriod" startAt="5"/>
            </a:pPr>
            <a:r>
              <a:rPr lang="en-US" sz="3200" dirty="0" smtClean="0"/>
              <a:t>Punish counterfeiters</a:t>
            </a:r>
          </a:p>
          <a:p>
            <a:pPr marL="514350" indent="-514350">
              <a:buFont typeface="+mj-lt"/>
              <a:buAutoNum type="alphaUcPeriod" startAt="5"/>
            </a:pPr>
            <a:r>
              <a:rPr lang="en-US" sz="3200" dirty="0" smtClean="0"/>
              <a:t>Establish </a:t>
            </a:r>
            <a:r>
              <a:rPr lang="en-US" sz="3200" dirty="0"/>
              <a:t>post </a:t>
            </a:r>
            <a:r>
              <a:rPr lang="en-US" sz="3200" dirty="0" smtClean="0"/>
              <a:t>offices</a:t>
            </a:r>
          </a:p>
          <a:p>
            <a:pPr marL="514350" indent="-514350">
              <a:buFont typeface="+mj-lt"/>
              <a:buAutoNum type="alphaUcPeriod" startAt="5"/>
            </a:pPr>
            <a:r>
              <a:rPr lang="en-US" sz="3200" dirty="0" smtClean="0"/>
              <a:t>Grant </a:t>
            </a:r>
            <a:r>
              <a:rPr lang="en-US" sz="3200" dirty="0"/>
              <a:t>copyrights and </a:t>
            </a:r>
            <a:r>
              <a:rPr lang="en-US" sz="3200" dirty="0" smtClean="0"/>
              <a:t>patents</a:t>
            </a:r>
          </a:p>
          <a:p>
            <a:pPr marL="514350" indent="-514350">
              <a:buFont typeface="+mj-lt"/>
              <a:buAutoNum type="alphaUcPeriod" startAt="5"/>
            </a:pPr>
            <a:r>
              <a:rPr lang="en-US" sz="3200" dirty="0" smtClean="0"/>
              <a:t>Create </a:t>
            </a:r>
            <a:r>
              <a:rPr lang="en-US" sz="3200" dirty="0"/>
              <a:t>courts inferior to Supreme </a:t>
            </a:r>
            <a:r>
              <a:rPr lang="en-US" sz="3200" dirty="0" smtClean="0"/>
              <a:t>Court</a:t>
            </a:r>
          </a:p>
          <a:p>
            <a:endParaRPr lang="en-US" dirty="0"/>
          </a:p>
        </p:txBody>
      </p:sp>
      <p:pic>
        <p:nvPicPr>
          <p:cNvPr id="4" name="Picture 3" descr="12065626661289208094mystica_Coins_(Money).svg.h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234135"/>
            <a:ext cx="1295400" cy="1196975"/>
          </a:xfrm>
          <a:prstGeom prst="rect">
            <a:avLst/>
          </a:prstGeom>
        </p:spPr>
      </p:pic>
      <p:pic>
        <p:nvPicPr>
          <p:cNvPr id="5" name="Picture 4" descr="us-post-office.jp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6713" y="3282974"/>
            <a:ext cx="1629039" cy="1386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avy2in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834" y="4808871"/>
            <a:ext cx="1650583" cy="165058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7009"/>
            <a:ext cx="8229600" cy="373102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lphaUcPeriod" startAt="12"/>
            </a:pPr>
            <a:r>
              <a:rPr lang="en-US" sz="3800" dirty="0"/>
              <a:t>Define and punish </a:t>
            </a:r>
            <a:r>
              <a:rPr lang="en-US" sz="3800" dirty="0" smtClean="0"/>
              <a:t>piracy</a:t>
            </a:r>
          </a:p>
          <a:p>
            <a:pPr marL="514350" indent="-514350">
              <a:buNone/>
            </a:pPr>
            <a:endParaRPr lang="en-US" sz="3800" dirty="0" smtClean="0"/>
          </a:p>
          <a:p>
            <a:pPr marL="0" indent="0">
              <a:buNone/>
            </a:pPr>
            <a:r>
              <a:rPr lang="en-US" sz="3800" dirty="0" smtClean="0">
                <a:solidFill>
                  <a:srgbClr val="FF0000"/>
                </a:solidFill>
              </a:rPr>
              <a:t>M. Declare war</a:t>
            </a:r>
          </a:p>
          <a:p>
            <a:pPr marL="514350" indent="-514350">
              <a:buFont typeface="+mj-lt"/>
              <a:buAutoNum type="alphaUcPeriod" startAt="12"/>
            </a:pPr>
            <a:endParaRPr lang="en-US" sz="3800" dirty="0" smtClean="0"/>
          </a:p>
          <a:p>
            <a:pPr marL="0" indent="0">
              <a:buNone/>
            </a:pPr>
            <a:r>
              <a:rPr lang="en-US" sz="3800" dirty="0" smtClean="0">
                <a:solidFill>
                  <a:srgbClr val="FF0000"/>
                </a:solidFill>
              </a:rPr>
              <a:t>N. Raise and support an army and navy</a:t>
            </a:r>
          </a:p>
          <a:p>
            <a:pPr marL="514350" indent="-514350">
              <a:buNone/>
            </a:pPr>
            <a:endParaRPr lang="en-US" sz="3800" dirty="0" smtClean="0"/>
          </a:p>
          <a:p>
            <a:endParaRPr lang="en-US" dirty="0"/>
          </a:p>
        </p:txBody>
      </p:sp>
      <p:pic>
        <p:nvPicPr>
          <p:cNvPr id="4" name="Picture 3" descr="pearl-harbor-mason-city-globe-gazette-19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0901" y="1401855"/>
            <a:ext cx="3342516" cy="2108771"/>
          </a:xfrm>
          <a:prstGeom prst="rect">
            <a:avLst/>
          </a:prstGeom>
        </p:spPr>
      </p:pic>
      <p:pic>
        <p:nvPicPr>
          <p:cNvPr id="6" name="Picture 5" descr="usarmy-1349369183_6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070" y="4633339"/>
            <a:ext cx="2049129" cy="20491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12" y="192407"/>
            <a:ext cx="8042276" cy="1102571"/>
          </a:xfrm>
        </p:spPr>
        <p:txBody>
          <a:bodyPr anchor="ctr">
            <a:normAutofit fontScale="90000"/>
          </a:bodyPr>
          <a:lstStyle/>
          <a:p>
            <a:r>
              <a:rPr lang="en-US" dirty="0" smtClean="0"/>
              <a:t>III. Implied </a:t>
            </a:r>
            <a:r>
              <a:rPr lang="en-US" dirty="0"/>
              <a:t>powers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sz="3300" dirty="0" smtClean="0"/>
              <a:t>Based </a:t>
            </a:r>
            <a:r>
              <a:rPr lang="en-US" sz="3300" dirty="0"/>
              <a:t>on </a:t>
            </a:r>
            <a:r>
              <a:rPr lang="en-US" sz="3300" dirty="0">
                <a:solidFill>
                  <a:srgbClr val="FF0000"/>
                </a:solidFill>
              </a:rPr>
              <a:t>elastic clause</a:t>
            </a:r>
            <a:endParaRPr lang="en-US" sz="3300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3300" dirty="0" smtClean="0"/>
              <a:t>Examples</a:t>
            </a:r>
            <a:r>
              <a:rPr lang="en-US" sz="3300" dirty="0"/>
              <a:t>: </a:t>
            </a:r>
            <a:r>
              <a:rPr lang="en-US" sz="3300" dirty="0" smtClean="0"/>
              <a:t>nat. </a:t>
            </a:r>
            <a:r>
              <a:rPr lang="en-US" sz="3300" dirty="0"/>
              <a:t>bank, conscription, paper money, air force, CIA</a:t>
            </a:r>
            <a:endParaRPr lang="en-US" sz="3300" dirty="0" smtClean="0"/>
          </a:p>
          <a:p>
            <a:pPr marL="514350" indent="-514350">
              <a:buFont typeface="+mj-lt"/>
              <a:buAutoNum type="alphaUcPeriod"/>
            </a:pPr>
            <a:r>
              <a:rPr lang="en-US" sz="3300" dirty="0" smtClean="0"/>
              <a:t>Strict </a:t>
            </a:r>
            <a:r>
              <a:rPr lang="en-US" sz="3300" dirty="0"/>
              <a:t>v. loose constructionist approaches</a:t>
            </a:r>
          </a:p>
          <a:p>
            <a:endParaRPr lang="en-US" dirty="0"/>
          </a:p>
        </p:txBody>
      </p:sp>
      <p:pic>
        <p:nvPicPr>
          <p:cNvPr id="4" name="Picture 3" descr="elastic1-300x2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484" y="743693"/>
            <a:ext cx="2132385" cy="1713016"/>
          </a:xfrm>
          <a:prstGeom prst="rect">
            <a:avLst/>
          </a:prstGeom>
        </p:spPr>
      </p:pic>
      <p:pic>
        <p:nvPicPr>
          <p:cNvPr id="5" name="Picture 4" descr="CIA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455" y="2879049"/>
            <a:ext cx="2240314" cy="1785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4647" y="1052945"/>
            <a:ext cx="8229600" cy="4626961"/>
          </a:xfrm>
        </p:spPr>
        <p:txBody>
          <a:bodyPr>
            <a:normAutofit fontScale="90000"/>
          </a:bodyPr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3600" dirty="0" smtClean="0"/>
              <a:t>IV. Institutional </a:t>
            </a:r>
            <a:r>
              <a:rPr lang="en-US" sz="3600" dirty="0"/>
              <a:t>powers- i.e. those that relate to system of checks and </a:t>
            </a:r>
            <a:r>
              <a:rPr lang="en-US" sz="3600" dirty="0" smtClean="0"/>
              <a:t>balances: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Power #1- Treaty ratification</a:t>
            </a:r>
            <a:br>
              <a:rPr lang="en-US" sz="3600" dirty="0" smtClean="0"/>
            </a:br>
            <a:r>
              <a:rPr lang="en-US" sz="3600" dirty="0" smtClean="0"/>
              <a:t>Power #2- Sen. confirmation of </a:t>
            </a:r>
            <a:r>
              <a:rPr lang="en-US" sz="3600" dirty="0" err="1" smtClean="0"/>
              <a:t>pres</a:t>
            </a:r>
            <a:r>
              <a:rPr lang="en-US" sz="3600" dirty="0" smtClean="0"/>
              <a:t> </a:t>
            </a:r>
            <a:r>
              <a:rPr lang="en-US" sz="3600" dirty="0" err="1" smtClean="0"/>
              <a:t>appts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 err="1" smtClean="0"/>
              <a:t>Pwr</a:t>
            </a:r>
            <a:r>
              <a:rPr lang="en-US" sz="3600" dirty="0" smtClean="0"/>
              <a:t> # 3- HOUSE </a:t>
            </a:r>
            <a:r>
              <a:rPr lang="en-US" sz="3600" dirty="0" smtClean="0">
                <a:sym typeface="Wingdings" panose="05000000000000000000" pitchFamily="2" charset="2"/>
              </a:rPr>
              <a:t> Impeaches </a:t>
            </a:r>
            <a:r>
              <a:rPr lang="en-US" sz="3600" dirty="0" err="1" smtClean="0">
                <a:sym typeface="Wingdings" panose="05000000000000000000" pitchFamily="2" charset="2"/>
              </a:rPr>
              <a:t>maj</a:t>
            </a:r>
            <a:r>
              <a:rPr lang="en-US" sz="3600" dirty="0" smtClean="0">
                <a:sym typeface="Wingdings" panose="05000000000000000000" pitchFamily="2" charset="2"/>
              </a:rPr>
              <a:t> vote</a:t>
            </a:r>
            <a:br>
              <a:rPr lang="en-US" sz="3600" dirty="0" smtClean="0">
                <a:sym typeface="Wingdings" panose="05000000000000000000" pitchFamily="2" charset="2"/>
              </a:rPr>
            </a:br>
            <a:r>
              <a:rPr lang="en-US" sz="3600" dirty="0" err="1" smtClean="0">
                <a:sym typeface="Wingdings" panose="05000000000000000000" pitchFamily="2" charset="2"/>
              </a:rPr>
              <a:t>Pwr</a:t>
            </a:r>
            <a:r>
              <a:rPr lang="en-US" sz="3600" dirty="0" smtClean="0">
                <a:sym typeface="Wingdings" panose="05000000000000000000" pitchFamily="2" charset="2"/>
              </a:rPr>
              <a:t> #4- Senate tries for conviction (guilty) 2/3 vote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Unique Powers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 smtClean="0"/>
              <a:t>HOR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ALL revenue (tax) or appropriation (spend) bills START in the HOR</a:t>
            </a:r>
          </a:p>
          <a:p>
            <a:r>
              <a:rPr lang="en-US" sz="2400" dirty="0" smtClean="0"/>
              <a:t>Chooses the President when Electoral College is tied</a:t>
            </a:r>
          </a:p>
          <a:p>
            <a:r>
              <a:rPr lang="en-US" sz="2400" dirty="0" smtClean="0"/>
              <a:t>Impeaches (accuses) elected official 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4000" dirty="0" smtClean="0"/>
              <a:t>Senate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762440"/>
          </a:xfrm>
        </p:spPr>
        <p:txBody>
          <a:bodyPr>
            <a:noAutofit/>
          </a:bodyPr>
          <a:lstStyle/>
          <a:p>
            <a:r>
              <a:rPr lang="en-US" sz="2400" dirty="0" smtClean="0"/>
              <a:t>ALL treaties are ratified by Senate 2/3 vote</a:t>
            </a:r>
          </a:p>
          <a:p>
            <a:r>
              <a:rPr lang="en-US" sz="2400" dirty="0" smtClean="0"/>
              <a:t>ALL presidential appointments CONFIRMED by Senate 2/3 vote</a:t>
            </a:r>
          </a:p>
          <a:p>
            <a:r>
              <a:rPr lang="en-US" sz="2400" dirty="0" smtClean="0"/>
              <a:t>Tries the impeached official and decides guilty or innocent (conviction</a:t>
            </a:r>
            <a:r>
              <a:rPr lang="en-US" sz="2400" dirty="0"/>
              <a:t> </a:t>
            </a:r>
            <a:r>
              <a:rPr lang="en-US" sz="2400" dirty="0" smtClean="0"/>
              <a:t>w 2/3 vote)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8884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VI. Powers </a:t>
            </a:r>
            <a:r>
              <a:rPr lang="en-US" dirty="0"/>
              <a:t>denied to Congress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sz="3600" dirty="0" smtClean="0"/>
              <a:t>Passing </a:t>
            </a:r>
            <a:r>
              <a:rPr lang="en-US" sz="3600" dirty="0"/>
              <a:t>ex post facto laws </a:t>
            </a:r>
            <a:endParaRPr lang="en-US" sz="3600" dirty="0" smtClean="0"/>
          </a:p>
          <a:p>
            <a:pPr marL="514350" indent="-514350">
              <a:buFont typeface="+mj-lt"/>
              <a:buAutoNum type="alphaUcPeriod"/>
            </a:pPr>
            <a:r>
              <a:rPr lang="en-US" sz="3600" dirty="0" smtClean="0"/>
              <a:t>Passing </a:t>
            </a:r>
            <a:r>
              <a:rPr lang="en-US" sz="3600" dirty="0"/>
              <a:t>bills of attainder</a:t>
            </a:r>
            <a:endParaRPr lang="en-US" sz="3600" dirty="0" smtClean="0"/>
          </a:p>
          <a:p>
            <a:pPr marL="514350" indent="-514350">
              <a:buFont typeface="+mj-lt"/>
              <a:buAutoNum type="alphaUcPeriod"/>
            </a:pPr>
            <a:r>
              <a:rPr lang="en-US" sz="3600" dirty="0" smtClean="0"/>
              <a:t>Suspending </a:t>
            </a:r>
            <a:r>
              <a:rPr lang="en-US" sz="3600" dirty="0"/>
              <a:t>habeas corpus except in cases of rebellion or invasion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7316</TotalTime>
  <Words>338</Words>
  <Application>Microsoft Office PowerPoint</Application>
  <PresentationFormat>On-screen Show (4:3)</PresentationFormat>
  <Paragraphs>48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News Gothic MT</vt:lpstr>
      <vt:lpstr>Wingdings</vt:lpstr>
      <vt:lpstr>Wingdings 2</vt:lpstr>
      <vt:lpstr>Breeze</vt:lpstr>
      <vt:lpstr>The Structure and Powers of Congress</vt:lpstr>
      <vt:lpstr>I. The bicameral structure:  Two Chambers </vt:lpstr>
      <vt:lpstr>II. Expressed (enumerated, delegated)  </vt:lpstr>
      <vt:lpstr>PowerPoint Presentation</vt:lpstr>
      <vt:lpstr>PowerPoint Presentation</vt:lpstr>
      <vt:lpstr>III. Implied powers </vt:lpstr>
      <vt:lpstr>IV. Institutional powers- i.e. those that relate to system of checks and balances: Power #1- Treaty ratification Power #2- Sen. confirmation of pres appts  Pwr # 3- HOUSE  Impeaches maj vote Pwr #4- Senate tries for conviction (guilty) 2/3 vote </vt:lpstr>
      <vt:lpstr>Examples of Unique Powers</vt:lpstr>
      <vt:lpstr>VI. Powers denied to Congress</vt:lpstr>
      <vt:lpstr>Essential Knowledge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Structure and Powers of Congress</dc:title>
  <dc:creator>Maria Chavez</dc:creator>
  <cp:lastModifiedBy>Paul Morgana</cp:lastModifiedBy>
  <cp:revision>25</cp:revision>
  <dcterms:created xsi:type="dcterms:W3CDTF">2013-07-12T02:54:01Z</dcterms:created>
  <dcterms:modified xsi:type="dcterms:W3CDTF">2020-01-20T19:54:37Z</dcterms:modified>
</cp:coreProperties>
</file>